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7" r:id="rId1"/>
  </p:sldMasterIdLst>
  <p:notesMasterIdLst>
    <p:notesMasterId r:id="rId6"/>
  </p:notesMasterIdLst>
  <p:sldIdLst>
    <p:sldId id="256" r:id="rId2"/>
    <p:sldId id="259"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38AF250-5613-44B9-B756-21AA677BA66A}">
          <p14:sldIdLst>
            <p14:sldId id="256"/>
            <p14:sldId id="259"/>
            <p14:sldId id="257"/>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94682" autoAdjust="0"/>
  </p:normalViewPr>
  <p:slideViewPr>
    <p:cSldViewPr snapToGrid="0">
      <p:cViewPr>
        <p:scale>
          <a:sx n="100" d="100"/>
          <a:sy n="100" d="100"/>
        </p:scale>
        <p:origin x="1032" y="57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AF191F-EC9E-477F-B15C-F20831D1BFA5}" type="datetimeFigureOut">
              <a:rPr lang="en-US" smtClean="0"/>
              <a:t>1/24/18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61C8A-DBBD-4412-98D4-73004B57B839}" type="slidenum">
              <a:rPr lang="en-US" smtClean="0"/>
              <a:t>‹#›</a:t>
            </a:fld>
            <a:endParaRPr lang="en-US"/>
          </a:p>
        </p:txBody>
      </p:sp>
    </p:spTree>
    <p:extLst>
      <p:ext uri="{BB962C8B-B14F-4D97-AF65-F5344CB8AC3E}">
        <p14:creationId xmlns:p14="http://schemas.microsoft.com/office/powerpoint/2010/main" val="1719307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E2505B85-69A9-4122-91E1-4DF11B39B04A}" type="datetimeFigureOut">
              <a:rPr lang="en-US" smtClean="0"/>
              <a:t>1/24/18</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210103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505B85-69A9-4122-91E1-4DF11B39B04A}" type="datetimeFigureOut">
              <a:rPr lang="en-US" smtClean="0"/>
              <a:t>1/24/18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3119302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E2505B85-69A9-4122-91E1-4DF11B39B04A}" type="datetimeFigureOut">
              <a:rPr lang="en-US" smtClean="0"/>
              <a:t>1/24/18</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90148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505B85-69A9-4122-91E1-4DF11B39B04A}" type="datetimeFigureOut">
              <a:rPr lang="en-US" smtClean="0"/>
              <a:t>1/24/18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555625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E2505B85-69A9-4122-91E1-4DF11B39B04A}" type="datetimeFigureOut">
              <a:rPr lang="en-US" smtClean="0"/>
              <a:t>1/24/18</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1602005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E2505B85-69A9-4122-91E1-4DF11B39B04A}" type="datetimeFigureOut">
              <a:rPr lang="en-US" smtClean="0"/>
              <a:t>1/24/18</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3385821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E2505B85-69A9-4122-91E1-4DF11B39B04A}" type="datetimeFigureOut">
              <a:rPr lang="en-US" smtClean="0"/>
              <a:t>1/24/18</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287986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505B85-69A9-4122-91E1-4DF11B39B04A}" type="datetimeFigureOut">
              <a:rPr lang="en-US" smtClean="0"/>
              <a:t>1/24/18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127815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E2505B85-69A9-4122-91E1-4DF11B39B04A}" type="datetimeFigureOut">
              <a:rPr lang="en-US" smtClean="0"/>
              <a:t>1/24/18</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2414286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2505B85-69A9-4122-91E1-4DF11B39B04A}" type="datetimeFigureOut">
              <a:rPr lang="en-US" smtClean="0"/>
              <a:t>1/24/18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3759134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E2505B85-69A9-4122-91E1-4DF11B39B04A}" type="datetimeFigureOut">
              <a:rPr lang="en-US" smtClean="0"/>
              <a:t>1/24/18</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D70EBBF7-5983-4CCB-9C06-402DF685E59C}" type="slidenum">
              <a:rPr lang="en-US" smtClean="0"/>
              <a:t>‹#›</a:t>
            </a:fld>
            <a:endParaRPr lang="en-US"/>
          </a:p>
        </p:txBody>
      </p:sp>
    </p:spTree>
    <p:extLst>
      <p:ext uri="{BB962C8B-B14F-4D97-AF65-F5344CB8AC3E}">
        <p14:creationId xmlns:p14="http://schemas.microsoft.com/office/powerpoint/2010/main" val="3658052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E2505B85-69A9-4122-91E1-4DF11B39B04A}" type="datetimeFigureOut">
              <a:rPr lang="en-US" smtClean="0"/>
              <a:t>1/24/18</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70EBBF7-5983-4CCB-9C06-402DF685E59C}" type="slidenum">
              <a:rPr lang="en-US" smtClean="0"/>
              <a:t>‹#›</a:t>
            </a:fld>
            <a:endParaRPr lang="en-US"/>
          </a:p>
        </p:txBody>
      </p:sp>
    </p:spTree>
    <p:extLst>
      <p:ext uri="{BB962C8B-B14F-4D97-AF65-F5344CB8AC3E}">
        <p14:creationId xmlns:p14="http://schemas.microsoft.com/office/powerpoint/2010/main" val="411815073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3" Type="http://schemas.openxmlformats.org/officeDocument/2006/relationships/tags" Target="../tags/tag13.xml"/><Relationship Id="rId14" Type="http://schemas.openxmlformats.org/officeDocument/2006/relationships/tags" Target="../tags/tag14.xml"/><Relationship Id="rId15" Type="http://schemas.openxmlformats.org/officeDocument/2006/relationships/tags" Target="../tags/tag15.xml"/><Relationship Id="rId16" Type="http://schemas.openxmlformats.org/officeDocument/2006/relationships/tags" Target="../tags/tag16.xml"/><Relationship Id="rId17" Type="http://schemas.openxmlformats.org/officeDocument/2006/relationships/tags" Target="../tags/tag17.xml"/><Relationship Id="rId18" Type="http://schemas.openxmlformats.org/officeDocument/2006/relationships/tags" Target="../tags/tag18.xml"/><Relationship Id="rId19" Type="http://schemas.openxmlformats.org/officeDocument/2006/relationships/tags" Target="../tags/tag19.xml"/><Relationship Id="rId50" Type="http://schemas.openxmlformats.org/officeDocument/2006/relationships/tags" Target="../tags/tag50.xml"/><Relationship Id="rId51" Type="http://schemas.openxmlformats.org/officeDocument/2006/relationships/tags" Target="../tags/tag51.xml"/><Relationship Id="rId52" Type="http://schemas.openxmlformats.org/officeDocument/2006/relationships/tags" Target="../tags/tag52.xml"/><Relationship Id="rId53" Type="http://schemas.openxmlformats.org/officeDocument/2006/relationships/slideLayout" Target="../slideLayouts/slideLayout7.xml"/><Relationship Id="rId40" Type="http://schemas.openxmlformats.org/officeDocument/2006/relationships/tags" Target="../tags/tag40.xml"/><Relationship Id="rId41" Type="http://schemas.openxmlformats.org/officeDocument/2006/relationships/tags" Target="../tags/tag41.xml"/><Relationship Id="rId42" Type="http://schemas.openxmlformats.org/officeDocument/2006/relationships/tags" Target="../tags/tag42.xml"/><Relationship Id="rId43" Type="http://schemas.openxmlformats.org/officeDocument/2006/relationships/tags" Target="../tags/tag43.xml"/><Relationship Id="rId44" Type="http://schemas.openxmlformats.org/officeDocument/2006/relationships/tags" Target="../tags/tag44.xml"/><Relationship Id="rId45" Type="http://schemas.openxmlformats.org/officeDocument/2006/relationships/tags" Target="../tags/tag45.xml"/><Relationship Id="rId46" Type="http://schemas.openxmlformats.org/officeDocument/2006/relationships/tags" Target="../tags/tag46.xml"/><Relationship Id="rId47" Type="http://schemas.openxmlformats.org/officeDocument/2006/relationships/tags" Target="../tags/tag47.xml"/><Relationship Id="rId48" Type="http://schemas.openxmlformats.org/officeDocument/2006/relationships/tags" Target="../tags/tag48.xml"/><Relationship Id="rId49" Type="http://schemas.openxmlformats.org/officeDocument/2006/relationships/tags" Target="../tags/tag49.xml"/><Relationship Id="rId1" Type="http://schemas.openxmlformats.org/officeDocument/2006/relationships/tags" Target="../tags/tag1.xml"/><Relationship Id="rId2" Type="http://schemas.openxmlformats.org/officeDocument/2006/relationships/tags" Target="../tags/tag2.xml"/><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tags" Target="../tags/tag6.xml"/><Relationship Id="rId7" Type="http://schemas.openxmlformats.org/officeDocument/2006/relationships/tags" Target="../tags/tag7.xml"/><Relationship Id="rId8" Type="http://schemas.openxmlformats.org/officeDocument/2006/relationships/tags" Target="../tags/tag8.xml"/><Relationship Id="rId9" Type="http://schemas.openxmlformats.org/officeDocument/2006/relationships/tags" Target="../tags/tag9.xml"/><Relationship Id="rId30" Type="http://schemas.openxmlformats.org/officeDocument/2006/relationships/tags" Target="../tags/tag30.xml"/><Relationship Id="rId31" Type="http://schemas.openxmlformats.org/officeDocument/2006/relationships/tags" Target="../tags/tag31.xml"/><Relationship Id="rId32" Type="http://schemas.openxmlformats.org/officeDocument/2006/relationships/tags" Target="../tags/tag32.xml"/><Relationship Id="rId33" Type="http://schemas.openxmlformats.org/officeDocument/2006/relationships/tags" Target="../tags/tag33.xml"/><Relationship Id="rId34" Type="http://schemas.openxmlformats.org/officeDocument/2006/relationships/tags" Target="../tags/tag34.xml"/><Relationship Id="rId35" Type="http://schemas.openxmlformats.org/officeDocument/2006/relationships/tags" Target="../tags/tag35.xml"/><Relationship Id="rId36" Type="http://schemas.openxmlformats.org/officeDocument/2006/relationships/tags" Target="../tags/tag36.xml"/><Relationship Id="rId37" Type="http://schemas.openxmlformats.org/officeDocument/2006/relationships/tags" Target="../tags/tag37.xml"/><Relationship Id="rId38" Type="http://schemas.openxmlformats.org/officeDocument/2006/relationships/tags" Target="../tags/tag38.xml"/><Relationship Id="rId39" Type="http://schemas.openxmlformats.org/officeDocument/2006/relationships/tags" Target="../tags/tag39.xml"/><Relationship Id="rId20" Type="http://schemas.openxmlformats.org/officeDocument/2006/relationships/tags" Target="../tags/tag20.xml"/><Relationship Id="rId21" Type="http://schemas.openxmlformats.org/officeDocument/2006/relationships/tags" Target="../tags/tag21.xml"/><Relationship Id="rId22" Type="http://schemas.openxmlformats.org/officeDocument/2006/relationships/tags" Target="../tags/tag22.xml"/><Relationship Id="rId23" Type="http://schemas.openxmlformats.org/officeDocument/2006/relationships/tags" Target="../tags/tag23.xml"/><Relationship Id="rId24" Type="http://schemas.openxmlformats.org/officeDocument/2006/relationships/tags" Target="../tags/tag24.xml"/><Relationship Id="rId25" Type="http://schemas.openxmlformats.org/officeDocument/2006/relationships/tags" Target="../tags/tag25.xml"/><Relationship Id="rId26" Type="http://schemas.openxmlformats.org/officeDocument/2006/relationships/tags" Target="../tags/tag26.xml"/><Relationship Id="rId27" Type="http://schemas.openxmlformats.org/officeDocument/2006/relationships/tags" Target="../tags/tag27.xml"/><Relationship Id="rId28" Type="http://schemas.openxmlformats.org/officeDocument/2006/relationships/tags" Target="../tags/tag28.xml"/><Relationship Id="rId29" Type="http://schemas.openxmlformats.org/officeDocument/2006/relationships/tags" Target="../tags/tag29.xml"/><Relationship Id="rId10" Type="http://schemas.openxmlformats.org/officeDocument/2006/relationships/tags" Target="../tags/tag10.xml"/><Relationship Id="rId11" Type="http://schemas.openxmlformats.org/officeDocument/2006/relationships/tags" Target="../tags/tag11.xml"/><Relationship Id="rId12" Type="http://schemas.openxmlformats.org/officeDocument/2006/relationships/tags" Target="../tags/tag12.xml"/></Relationships>
</file>

<file path=ppt/slides/_rels/slide4.xml.rels><?xml version="1.0" encoding="UTF-8" standalone="yes"?>
<Relationships xmlns="http://schemas.openxmlformats.org/package/2006/relationships"><Relationship Id="rId9" Type="http://schemas.openxmlformats.org/officeDocument/2006/relationships/tags" Target="../tags/tag61.xml"/><Relationship Id="rId20" Type="http://schemas.openxmlformats.org/officeDocument/2006/relationships/tags" Target="../tags/tag72.xml"/><Relationship Id="rId21" Type="http://schemas.openxmlformats.org/officeDocument/2006/relationships/tags" Target="../tags/tag73.xml"/><Relationship Id="rId22" Type="http://schemas.openxmlformats.org/officeDocument/2006/relationships/tags" Target="../tags/tag74.xml"/><Relationship Id="rId23" Type="http://schemas.openxmlformats.org/officeDocument/2006/relationships/tags" Target="../tags/tag75.xml"/><Relationship Id="rId24" Type="http://schemas.openxmlformats.org/officeDocument/2006/relationships/tags" Target="../tags/tag76.xml"/><Relationship Id="rId25" Type="http://schemas.openxmlformats.org/officeDocument/2006/relationships/tags" Target="../tags/tag77.xml"/><Relationship Id="rId26" Type="http://schemas.openxmlformats.org/officeDocument/2006/relationships/tags" Target="../tags/tag78.xml"/><Relationship Id="rId27" Type="http://schemas.openxmlformats.org/officeDocument/2006/relationships/tags" Target="../tags/tag79.xml"/><Relationship Id="rId28" Type="http://schemas.openxmlformats.org/officeDocument/2006/relationships/tags" Target="../tags/tag80.xml"/><Relationship Id="rId29" Type="http://schemas.openxmlformats.org/officeDocument/2006/relationships/tags" Target="../tags/tag81.xml"/><Relationship Id="rId30" Type="http://schemas.openxmlformats.org/officeDocument/2006/relationships/slideLayout" Target="../slideLayouts/slideLayout7.xml"/><Relationship Id="rId10" Type="http://schemas.openxmlformats.org/officeDocument/2006/relationships/tags" Target="../tags/tag62.xml"/><Relationship Id="rId11" Type="http://schemas.openxmlformats.org/officeDocument/2006/relationships/tags" Target="../tags/tag63.xml"/><Relationship Id="rId12" Type="http://schemas.openxmlformats.org/officeDocument/2006/relationships/tags" Target="../tags/tag64.xml"/><Relationship Id="rId13" Type="http://schemas.openxmlformats.org/officeDocument/2006/relationships/tags" Target="../tags/tag65.xml"/><Relationship Id="rId14" Type="http://schemas.openxmlformats.org/officeDocument/2006/relationships/tags" Target="../tags/tag66.xml"/><Relationship Id="rId15" Type="http://schemas.openxmlformats.org/officeDocument/2006/relationships/tags" Target="../tags/tag67.xml"/><Relationship Id="rId16" Type="http://schemas.openxmlformats.org/officeDocument/2006/relationships/tags" Target="../tags/tag68.xml"/><Relationship Id="rId17" Type="http://schemas.openxmlformats.org/officeDocument/2006/relationships/tags" Target="../tags/tag69.xml"/><Relationship Id="rId18" Type="http://schemas.openxmlformats.org/officeDocument/2006/relationships/tags" Target="../tags/tag70.xml"/><Relationship Id="rId19" Type="http://schemas.openxmlformats.org/officeDocument/2006/relationships/tags" Target="../tags/tag71.xml"/><Relationship Id="rId1" Type="http://schemas.openxmlformats.org/officeDocument/2006/relationships/tags" Target="../tags/tag53.xml"/><Relationship Id="rId2" Type="http://schemas.openxmlformats.org/officeDocument/2006/relationships/tags" Target="../tags/tag54.xml"/><Relationship Id="rId3" Type="http://schemas.openxmlformats.org/officeDocument/2006/relationships/tags" Target="../tags/tag55.xml"/><Relationship Id="rId4" Type="http://schemas.openxmlformats.org/officeDocument/2006/relationships/tags" Target="../tags/tag56.xml"/><Relationship Id="rId5" Type="http://schemas.openxmlformats.org/officeDocument/2006/relationships/tags" Target="../tags/tag57.xml"/><Relationship Id="rId6" Type="http://schemas.openxmlformats.org/officeDocument/2006/relationships/tags" Target="../tags/tag58.xml"/><Relationship Id="rId7" Type="http://schemas.openxmlformats.org/officeDocument/2006/relationships/tags" Target="../tags/tag59.xml"/><Relationship Id="rId8" Type="http://schemas.openxmlformats.org/officeDocument/2006/relationships/tags" Target="../tags/tag6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002FDE-980B-435C-8C1D-8EC92A457E45}"/>
              </a:ext>
            </a:extLst>
          </p:cNvPr>
          <p:cNvSpPr>
            <a:spLocks noGrp="1"/>
          </p:cNvSpPr>
          <p:nvPr>
            <p:ph type="ctrTitle"/>
          </p:nvPr>
        </p:nvSpPr>
        <p:spPr>
          <a:xfrm>
            <a:off x="1524000" y="1122363"/>
            <a:ext cx="9144000" cy="1464083"/>
          </a:xfrm>
        </p:spPr>
        <p:txBody>
          <a:bodyPr>
            <a:normAutofit fontScale="90000"/>
          </a:bodyPr>
          <a:lstStyle/>
          <a:p>
            <a:r>
              <a:rPr lang="en-US" dirty="0"/>
              <a:t>El Capitan Pilot Operation</a:t>
            </a:r>
            <a:br>
              <a:rPr lang="en-US" dirty="0"/>
            </a:br>
            <a:r>
              <a:rPr lang="en-US" dirty="0"/>
              <a:t> Time-Line</a:t>
            </a:r>
          </a:p>
        </p:txBody>
      </p:sp>
      <p:sp>
        <p:nvSpPr>
          <p:cNvPr id="3" name="Subtitle 2">
            <a:extLst>
              <a:ext uri="{FF2B5EF4-FFF2-40B4-BE49-F238E27FC236}">
                <a16:creationId xmlns:a16="http://schemas.microsoft.com/office/drawing/2014/main" xmlns="" id="{F57FAEA7-FD3C-4311-89E8-A7AB2CAC09A4}"/>
              </a:ext>
            </a:extLst>
          </p:cNvPr>
          <p:cNvSpPr>
            <a:spLocks noGrp="1"/>
          </p:cNvSpPr>
          <p:nvPr>
            <p:ph type="subTitle" idx="1"/>
          </p:nvPr>
        </p:nvSpPr>
        <p:spPr>
          <a:xfrm>
            <a:off x="1524000" y="2652891"/>
            <a:ext cx="9144000" cy="3060019"/>
          </a:xfrm>
        </p:spPr>
        <p:txBody>
          <a:bodyPr>
            <a:normAutofit/>
          </a:bodyPr>
          <a:lstStyle/>
          <a:p>
            <a:r>
              <a:rPr lang="en-US" sz="2300" dirty="0">
                <a:latin typeface="+mj-lt"/>
              </a:rPr>
              <a:t>Engineered and built the fine grinding </a:t>
            </a:r>
            <a:r>
              <a:rPr lang="en-US" sz="2300" b="1" dirty="0">
                <a:latin typeface="+mj-lt"/>
              </a:rPr>
              <a:t>Hyper-Concentration</a:t>
            </a:r>
            <a:r>
              <a:rPr lang="en-US" sz="2300" dirty="0">
                <a:latin typeface="+mj-lt"/>
              </a:rPr>
              <a:t> device</a:t>
            </a:r>
          </a:p>
          <a:p>
            <a:r>
              <a:rPr lang="en-US" sz="2300" dirty="0">
                <a:latin typeface="+mj-lt"/>
              </a:rPr>
              <a:t>Delivered the device from China to Arizona, customizing it for US</a:t>
            </a:r>
          </a:p>
          <a:p>
            <a:r>
              <a:rPr lang="en-US" sz="2300" dirty="0">
                <a:latin typeface="+mj-lt"/>
              </a:rPr>
              <a:t>Developed and perfected the recovery process for El Capitan ore</a:t>
            </a:r>
          </a:p>
          <a:p>
            <a:r>
              <a:rPr lang="en-US" sz="2300" dirty="0">
                <a:latin typeface="+mj-lt"/>
              </a:rPr>
              <a:t>Argon smelted the hyper-concentrates to produce metal ingots</a:t>
            </a:r>
          </a:p>
          <a:p>
            <a:r>
              <a:rPr lang="en-US" sz="2300" dirty="0">
                <a:latin typeface="+mj-lt"/>
              </a:rPr>
              <a:t>Refined the ingots to recover the precious metals</a:t>
            </a:r>
          </a:p>
        </p:txBody>
      </p:sp>
    </p:spTree>
    <p:extLst>
      <p:ext uri="{BB962C8B-B14F-4D97-AF65-F5344CB8AC3E}">
        <p14:creationId xmlns:p14="http://schemas.microsoft.com/office/powerpoint/2010/main" val="312571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B3643653-6BC6-43E5-8509-F4F9454122AD}"/>
              </a:ext>
            </a:extLst>
          </p:cNvPr>
          <p:cNvSpPr txBox="1"/>
          <p:nvPr/>
        </p:nvSpPr>
        <p:spPr>
          <a:xfrm>
            <a:off x="804229" y="1362713"/>
            <a:ext cx="10543142" cy="4852610"/>
          </a:xfrm>
          <a:prstGeom prst="rect">
            <a:avLst/>
          </a:prstGeom>
          <a:solidFill>
            <a:schemeClr val="accent1"/>
          </a:solidFill>
        </p:spPr>
        <p:txBody>
          <a:bodyPr wrap="square" rtlCol="0">
            <a:spAutoFit/>
          </a:bodyPr>
          <a:lstStyle/>
          <a:p>
            <a:pPr algn="just" defTabSz="914400">
              <a:spcBef>
                <a:spcPts val="1000"/>
              </a:spcBef>
              <a:buClr>
                <a:schemeClr val="accent1"/>
              </a:buClr>
              <a:buSzPct val="110000"/>
            </a:pPr>
            <a:r>
              <a:rPr lang="en-US" sz="2300" dirty="0">
                <a:solidFill>
                  <a:srgbClr val="FFFEFF"/>
                </a:solidFill>
                <a:latin typeface="+mj-lt"/>
              </a:rPr>
              <a:t>The first </a:t>
            </a:r>
            <a:r>
              <a:rPr lang="en-US" sz="2300" b="1" dirty="0">
                <a:solidFill>
                  <a:srgbClr val="FFFEFF"/>
                </a:solidFill>
                <a:latin typeface="+mj-lt"/>
              </a:rPr>
              <a:t>Recovery</a:t>
            </a:r>
            <a:r>
              <a:rPr lang="en-US" sz="2300" dirty="0">
                <a:solidFill>
                  <a:srgbClr val="FFFEFF"/>
                </a:solidFill>
                <a:latin typeface="+mj-lt"/>
              </a:rPr>
              <a:t> of precious metals was accomplished mid-year of calendar 2017. A fine grinding device built in China and shipped to Phoenix was modified to run on US power and enhanced to significantly improve the separation of the precious metals from the concentrates.</a:t>
            </a:r>
          </a:p>
          <a:p>
            <a:pPr algn="just" defTabSz="914400">
              <a:spcBef>
                <a:spcPts val="1000"/>
              </a:spcBef>
              <a:buClr>
                <a:schemeClr val="accent1"/>
              </a:buClr>
              <a:buSzPct val="110000"/>
            </a:pPr>
            <a:endParaRPr lang="en-US" sz="2300" dirty="0">
              <a:solidFill>
                <a:srgbClr val="FFFEFF"/>
              </a:solidFill>
              <a:latin typeface="+mj-lt"/>
            </a:endParaRPr>
          </a:p>
          <a:p>
            <a:pPr algn="just" defTabSz="914400">
              <a:spcBef>
                <a:spcPts val="1000"/>
              </a:spcBef>
              <a:buClr>
                <a:schemeClr val="accent1"/>
              </a:buClr>
              <a:buSzPct val="110000"/>
            </a:pPr>
            <a:r>
              <a:rPr lang="en-US" sz="2300" b="1" dirty="0">
                <a:solidFill>
                  <a:srgbClr val="FFFEFF"/>
                </a:solidFill>
                <a:latin typeface="+mj-lt"/>
              </a:rPr>
              <a:t>What followed in an exceptionally short period of time (2 months) was proof of the ability to produce a hyper-concentrated material ready for smelting and refining.  </a:t>
            </a:r>
          </a:p>
          <a:p>
            <a:pPr algn="just" defTabSz="914400">
              <a:spcBef>
                <a:spcPts val="1000"/>
              </a:spcBef>
              <a:buClr>
                <a:schemeClr val="accent1"/>
              </a:buClr>
              <a:buSzPct val="110000"/>
            </a:pPr>
            <a:endParaRPr lang="en-US" sz="2300" dirty="0">
              <a:solidFill>
                <a:srgbClr val="FFFEFF"/>
              </a:solidFill>
              <a:latin typeface="+mj-lt"/>
            </a:endParaRPr>
          </a:p>
          <a:p>
            <a:pPr algn="just" defTabSz="914400">
              <a:spcBef>
                <a:spcPts val="1000"/>
              </a:spcBef>
              <a:buClr>
                <a:schemeClr val="accent1"/>
              </a:buClr>
              <a:buSzPct val="110000"/>
            </a:pPr>
            <a:r>
              <a:rPr lang="en-US" sz="2300" dirty="0">
                <a:solidFill>
                  <a:srgbClr val="FFFEFF"/>
                </a:solidFill>
                <a:latin typeface="+mj-lt"/>
              </a:rPr>
              <a:t>This process was the </a:t>
            </a:r>
            <a:r>
              <a:rPr lang="en-US" sz="2300" b="1" dirty="0">
                <a:solidFill>
                  <a:srgbClr val="FFFEFF"/>
                </a:solidFill>
                <a:latin typeface="+mj-lt"/>
              </a:rPr>
              <a:t>first successful recovery of precious metals</a:t>
            </a:r>
            <a:r>
              <a:rPr lang="en-US" sz="2300" dirty="0">
                <a:solidFill>
                  <a:srgbClr val="FFFEFF"/>
                </a:solidFill>
                <a:latin typeface="+mj-lt"/>
              </a:rPr>
              <a:t>, beyond assays, from the El Capitan ore</a:t>
            </a:r>
            <a:r>
              <a:rPr lang="en-US" sz="2300" b="1" dirty="0">
                <a:solidFill>
                  <a:srgbClr val="FFFEFF"/>
                </a:solidFill>
                <a:latin typeface="+mj-lt"/>
              </a:rPr>
              <a:t>.  </a:t>
            </a:r>
            <a:r>
              <a:rPr lang="en-US" sz="2300" dirty="0">
                <a:solidFill>
                  <a:srgbClr val="FFFEFF"/>
                </a:solidFill>
                <a:latin typeface="+mj-lt"/>
              </a:rPr>
              <a:t>It has been successfully repeated with increasing larger quantities of concentrates.  The December 2017 sale of 2,000+ pounds of concentrates completes the Pilot Program, producing precious metals in commercial quantities and value.</a:t>
            </a:r>
          </a:p>
        </p:txBody>
      </p:sp>
      <p:sp>
        <p:nvSpPr>
          <p:cNvPr id="10" name="Rectangle 9">
            <a:extLst>
              <a:ext uri="{FF2B5EF4-FFF2-40B4-BE49-F238E27FC236}">
                <a16:creationId xmlns:a16="http://schemas.microsoft.com/office/drawing/2014/main" xmlns="" id="{F9D9D99D-F315-4598-AD8F-9F4F2D72EE1A}"/>
              </a:ext>
            </a:extLst>
          </p:cNvPr>
          <p:cNvSpPr/>
          <p:nvPr/>
        </p:nvSpPr>
        <p:spPr>
          <a:xfrm>
            <a:off x="2377440" y="669944"/>
            <a:ext cx="7450619" cy="492443"/>
          </a:xfrm>
          <a:prstGeom prst="rect">
            <a:avLst/>
          </a:prstGeom>
        </p:spPr>
        <p:txBody>
          <a:bodyPr wrap="square">
            <a:spAutoFit/>
          </a:bodyPr>
          <a:lstStyle/>
          <a:p>
            <a:pPr algn="ctr"/>
            <a:r>
              <a:rPr lang="en-US" sz="2600" b="1" u="sng" dirty="0"/>
              <a:t>After 20 Years  –  Precious Metals Recovery</a:t>
            </a:r>
          </a:p>
        </p:txBody>
      </p:sp>
    </p:spTree>
    <p:extLst>
      <p:ext uri="{BB962C8B-B14F-4D97-AF65-F5344CB8AC3E}">
        <p14:creationId xmlns:p14="http://schemas.microsoft.com/office/powerpoint/2010/main" val="413197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3" name="Group 462">
            <a:extLst>
              <a:ext uri="{FF2B5EF4-FFF2-40B4-BE49-F238E27FC236}">
                <a16:creationId xmlns:a16="http://schemas.microsoft.com/office/drawing/2014/main" xmlns="" id="{DF9A399E-5806-49B2-B978-0332FD9B78DF}"/>
              </a:ext>
            </a:extLst>
          </p:cNvPr>
          <p:cNvGrpSpPr/>
          <p:nvPr/>
        </p:nvGrpSpPr>
        <p:grpSpPr>
          <a:xfrm>
            <a:off x="287688" y="2501816"/>
            <a:ext cx="11643209" cy="3945944"/>
            <a:chOff x="474303" y="3024324"/>
            <a:chExt cx="11643209" cy="3945944"/>
          </a:xfrm>
        </p:grpSpPr>
        <p:sp>
          <p:nvSpPr>
            <p:cNvPr id="381" name="OTLSHAPE_TB_00000000000000000000000000000000_RightEndCaps">
              <a:extLst>
                <a:ext uri="{FF2B5EF4-FFF2-40B4-BE49-F238E27FC236}">
                  <a16:creationId xmlns:a16="http://schemas.microsoft.com/office/drawing/2014/main" xmlns="" id="{B2FE7FB7-8A01-4EE5-A971-9326010C12E8}"/>
                </a:ext>
              </a:extLst>
            </p:cNvPr>
            <p:cNvSpPr txBox="1"/>
            <p:nvPr>
              <p:custDataLst>
                <p:tags r:id="rId2"/>
              </p:custDataLst>
            </p:nvPr>
          </p:nvSpPr>
          <p:spPr>
            <a:xfrm>
              <a:off x="11474534" y="3024324"/>
              <a:ext cx="451662" cy="279061"/>
            </a:xfrm>
            <a:prstGeom prst="rect">
              <a:avLst/>
            </a:prstGeom>
            <a:noFill/>
          </p:spPr>
          <p:txBody>
            <a:bodyPr vert="horz" wrap="none" lIns="0" tIns="0" rIns="0" bIns="0" rtlCol="0" anchor="ctr" anchorCtr="0">
              <a:spAutoFit/>
            </a:bodyPr>
            <a:lstStyle/>
            <a:p>
              <a:pPr algn="ctr"/>
              <a:r>
                <a:rPr lang="en-US" b="1" spc="-38" dirty="0">
                  <a:solidFill>
                    <a:schemeClr val="accent2"/>
                  </a:solidFill>
                  <a:latin typeface="Calibri" panose="020F0502020204030204" pitchFamily="34" charset="0"/>
                </a:rPr>
                <a:t>2017</a:t>
              </a:r>
            </a:p>
          </p:txBody>
        </p:sp>
        <p:sp>
          <p:nvSpPr>
            <p:cNvPr id="382" name="OTLSHAPE_TB_00000000000000000000000000000000_ScaleContainer">
              <a:extLst>
                <a:ext uri="{FF2B5EF4-FFF2-40B4-BE49-F238E27FC236}">
                  <a16:creationId xmlns:a16="http://schemas.microsoft.com/office/drawing/2014/main" xmlns="" id="{E34B71D2-EF7E-4EA2-B7C3-4C672EEB097F}"/>
                </a:ext>
              </a:extLst>
            </p:cNvPr>
            <p:cNvSpPr/>
            <p:nvPr>
              <p:custDataLst>
                <p:tags r:id="rId3"/>
              </p:custDataLst>
            </p:nvPr>
          </p:nvSpPr>
          <p:spPr>
            <a:xfrm>
              <a:off x="844465" y="3048000"/>
              <a:ext cx="10515600" cy="381000"/>
            </a:xfrm>
            <a:prstGeom prst="roundRect">
              <a:avLst>
                <a:gd name="adj" fmla="val 100000"/>
              </a:avLst>
            </a:prstGeom>
            <a:gradFill flip="none" rotWithShape="1">
              <a:gsLst>
                <a:gs pos="0">
                  <a:srgbClr val="44546A"/>
                </a:gs>
                <a:gs pos="0">
                  <a:schemeClr val="dk2"/>
                </a:gs>
              </a:gsLst>
              <a:lin ang="5400000" scaled="1"/>
              <a:tileRect/>
            </a:gra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6" name="OTLSHAPE_TB_00000000000000000000000000000000_TimescaleInterval1">
              <a:extLst>
                <a:ext uri="{FF2B5EF4-FFF2-40B4-BE49-F238E27FC236}">
                  <a16:creationId xmlns:a16="http://schemas.microsoft.com/office/drawing/2014/main" xmlns="" id="{A294C443-5795-4FA9-BFC2-48C2689E959D}"/>
                </a:ext>
              </a:extLst>
            </p:cNvPr>
            <p:cNvSpPr txBox="1"/>
            <p:nvPr>
              <p:custDataLst>
                <p:tags r:id="rId4"/>
              </p:custDataLst>
            </p:nvPr>
          </p:nvSpPr>
          <p:spPr>
            <a:xfrm>
              <a:off x="1073065" y="3145473"/>
              <a:ext cx="228600"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Sep</a:t>
              </a:r>
            </a:p>
          </p:txBody>
        </p:sp>
        <p:cxnSp>
          <p:nvCxnSpPr>
            <p:cNvPr id="387" name="OTLSHAPE_TB_00000000000000000000000000000000_Separator1">
              <a:extLst>
                <a:ext uri="{FF2B5EF4-FFF2-40B4-BE49-F238E27FC236}">
                  <a16:creationId xmlns:a16="http://schemas.microsoft.com/office/drawing/2014/main" xmlns="" id="{101AF4A5-0AC3-401E-BF39-D468E267EF54}"/>
                </a:ext>
              </a:extLst>
            </p:cNvPr>
            <p:cNvCxnSpPr/>
            <p:nvPr>
              <p:custDataLst>
                <p:tags r:id="rId5"/>
              </p:custDataLst>
            </p:nvPr>
          </p:nvCxnSpPr>
          <p:spPr>
            <a:xfrm>
              <a:off x="1923296"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8" name="OTLSHAPE_TB_00000000000000000000000000000000_TimescaleInterval2">
              <a:extLst>
                <a:ext uri="{FF2B5EF4-FFF2-40B4-BE49-F238E27FC236}">
                  <a16:creationId xmlns:a16="http://schemas.microsoft.com/office/drawing/2014/main" xmlns="" id="{2D243D80-C427-49B6-829D-792CA76CDE89}"/>
                </a:ext>
              </a:extLst>
            </p:cNvPr>
            <p:cNvSpPr txBox="1"/>
            <p:nvPr>
              <p:custDataLst>
                <p:tags r:id="rId6"/>
              </p:custDataLst>
            </p:nvPr>
          </p:nvSpPr>
          <p:spPr>
            <a:xfrm>
              <a:off x="1986796" y="3145473"/>
              <a:ext cx="211148" cy="186055"/>
            </a:xfrm>
            <a:prstGeom prst="rect">
              <a:avLst/>
            </a:prstGeom>
            <a:noFill/>
          </p:spPr>
          <p:txBody>
            <a:bodyPr vert="horz" wrap="none" lIns="0" tIns="0" rIns="0" bIns="0" rtlCol="0" anchor="ctr" anchorCtr="0">
              <a:noAutofit/>
            </a:bodyPr>
            <a:lstStyle/>
            <a:p>
              <a:r>
                <a:rPr lang="en-US" sz="1200" spc="-22">
                  <a:solidFill>
                    <a:schemeClr val="lt1"/>
                  </a:solidFill>
                  <a:latin typeface="Calibri" panose="020F0502020204030204" pitchFamily="34" charset="0"/>
                </a:rPr>
                <a:t>Oct</a:t>
              </a:r>
            </a:p>
          </p:txBody>
        </p:sp>
        <p:cxnSp>
          <p:nvCxnSpPr>
            <p:cNvPr id="389" name="OTLSHAPE_TB_00000000000000000000000000000000_Separator2">
              <a:extLst>
                <a:ext uri="{FF2B5EF4-FFF2-40B4-BE49-F238E27FC236}">
                  <a16:creationId xmlns:a16="http://schemas.microsoft.com/office/drawing/2014/main" xmlns="" id="{290618B4-1BD4-41BC-B3B0-C14F5C371D46}"/>
                </a:ext>
              </a:extLst>
            </p:cNvPr>
            <p:cNvCxnSpPr/>
            <p:nvPr>
              <p:custDataLst>
                <p:tags r:id="rId7"/>
              </p:custDataLst>
            </p:nvPr>
          </p:nvCxnSpPr>
          <p:spPr>
            <a:xfrm>
              <a:off x="2867484"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0" name="OTLSHAPE_TB_00000000000000000000000000000000_TimescaleInterval3">
              <a:extLst>
                <a:ext uri="{FF2B5EF4-FFF2-40B4-BE49-F238E27FC236}">
                  <a16:creationId xmlns:a16="http://schemas.microsoft.com/office/drawing/2014/main" xmlns="" id="{53BF066F-1E77-445A-A8A8-0D3181F617A6}"/>
                </a:ext>
              </a:extLst>
            </p:cNvPr>
            <p:cNvSpPr txBox="1"/>
            <p:nvPr>
              <p:custDataLst>
                <p:tags r:id="rId8"/>
              </p:custDataLst>
            </p:nvPr>
          </p:nvSpPr>
          <p:spPr>
            <a:xfrm>
              <a:off x="2930985" y="3145473"/>
              <a:ext cx="243978"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Nov</a:t>
              </a:r>
            </a:p>
          </p:txBody>
        </p:sp>
        <p:cxnSp>
          <p:nvCxnSpPr>
            <p:cNvPr id="391" name="OTLSHAPE_TB_00000000000000000000000000000000_Separator3">
              <a:extLst>
                <a:ext uri="{FF2B5EF4-FFF2-40B4-BE49-F238E27FC236}">
                  <a16:creationId xmlns:a16="http://schemas.microsoft.com/office/drawing/2014/main" xmlns="" id="{83E34B4C-EA7F-4331-88E3-BD06A19C78C9}"/>
                </a:ext>
              </a:extLst>
            </p:cNvPr>
            <p:cNvCxnSpPr/>
            <p:nvPr>
              <p:custDataLst>
                <p:tags r:id="rId9"/>
              </p:custDataLst>
            </p:nvPr>
          </p:nvCxnSpPr>
          <p:spPr>
            <a:xfrm>
              <a:off x="3781215"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2" name="OTLSHAPE_TB_00000000000000000000000000000000_TimescaleInterval4">
              <a:extLst>
                <a:ext uri="{FF2B5EF4-FFF2-40B4-BE49-F238E27FC236}">
                  <a16:creationId xmlns:a16="http://schemas.microsoft.com/office/drawing/2014/main" xmlns="" id="{FD463838-3247-4211-80DC-02A6EF3C01D1}"/>
                </a:ext>
              </a:extLst>
            </p:cNvPr>
            <p:cNvSpPr txBox="1"/>
            <p:nvPr>
              <p:custDataLst>
                <p:tags r:id="rId10"/>
              </p:custDataLst>
            </p:nvPr>
          </p:nvSpPr>
          <p:spPr>
            <a:xfrm>
              <a:off x="3844715" y="3145473"/>
              <a:ext cx="231858" cy="186055"/>
            </a:xfrm>
            <a:prstGeom prst="rect">
              <a:avLst/>
            </a:prstGeom>
            <a:noFill/>
          </p:spPr>
          <p:txBody>
            <a:bodyPr vert="horz" wrap="none" lIns="0" tIns="0" rIns="0" bIns="0" rtlCol="0" anchor="ctr" anchorCtr="0">
              <a:noAutofit/>
            </a:bodyPr>
            <a:lstStyle/>
            <a:p>
              <a:r>
                <a:rPr lang="en-US" sz="1200" spc="-22">
                  <a:solidFill>
                    <a:schemeClr val="lt1"/>
                  </a:solidFill>
                  <a:latin typeface="Calibri" panose="020F0502020204030204" pitchFamily="34" charset="0"/>
                </a:rPr>
                <a:t>Dec</a:t>
              </a:r>
            </a:p>
          </p:txBody>
        </p:sp>
        <p:cxnSp>
          <p:nvCxnSpPr>
            <p:cNvPr id="393" name="OTLSHAPE_TB_00000000000000000000000000000000_Separator4">
              <a:extLst>
                <a:ext uri="{FF2B5EF4-FFF2-40B4-BE49-F238E27FC236}">
                  <a16:creationId xmlns:a16="http://schemas.microsoft.com/office/drawing/2014/main" xmlns="" id="{02302BD6-E649-4BFE-8C92-ACDDE1D157CD}"/>
                </a:ext>
              </a:extLst>
            </p:cNvPr>
            <p:cNvCxnSpPr/>
            <p:nvPr>
              <p:custDataLst>
                <p:tags r:id="rId11"/>
              </p:custDataLst>
            </p:nvPr>
          </p:nvCxnSpPr>
          <p:spPr>
            <a:xfrm>
              <a:off x="4725403"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4" name="OTLSHAPE_TB_00000000000000000000000000000000_TimescaleInterval5">
              <a:extLst>
                <a:ext uri="{FF2B5EF4-FFF2-40B4-BE49-F238E27FC236}">
                  <a16:creationId xmlns:a16="http://schemas.microsoft.com/office/drawing/2014/main" xmlns="" id="{6E936480-1037-4119-9C68-168C5FFC965A}"/>
                </a:ext>
              </a:extLst>
            </p:cNvPr>
            <p:cNvSpPr txBox="1"/>
            <p:nvPr>
              <p:custDataLst>
                <p:tags r:id="rId12"/>
              </p:custDataLst>
            </p:nvPr>
          </p:nvSpPr>
          <p:spPr>
            <a:xfrm>
              <a:off x="4788904" y="3145473"/>
              <a:ext cx="304955" cy="186055"/>
            </a:xfrm>
            <a:prstGeom prst="rect">
              <a:avLst/>
            </a:prstGeom>
            <a:noFill/>
          </p:spPr>
          <p:txBody>
            <a:bodyPr vert="horz" wrap="none" lIns="0" tIns="0" rIns="0" bIns="0" rtlCol="0" anchor="ctr" anchorCtr="0">
              <a:noAutofit/>
            </a:bodyPr>
            <a:lstStyle/>
            <a:p>
              <a:r>
                <a:rPr lang="en-US" sz="1200" spc="-20" dirty="0">
                  <a:solidFill>
                    <a:schemeClr val="lt1"/>
                  </a:solidFill>
                  <a:latin typeface="Calibri" panose="020F0502020204030204" pitchFamily="34" charset="0"/>
                </a:rPr>
                <a:t>2017</a:t>
              </a:r>
            </a:p>
          </p:txBody>
        </p:sp>
        <p:cxnSp>
          <p:nvCxnSpPr>
            <p:cNvPr id="395" name="OTLSHAPE_TB_00000000000000000000000000000000_Separator5">
              <a:extLst>
                <a:ext uri="{FF2B5EF4-FFF2-40B4-BE49-F238E27FC236}">
                  <a16:creationId xmlns:a16="http://schemas.microsoft.com/office/drawing/2014/main" xmlns="" id="{5C6B4510-63EE-40BC-8CE9-133B94861A30}"/>
                </a:ext>
              </a:extLst>
            </p:cNvPr>
            <p:cNvCxnSpPr/>
            <p:nvPr>
              <p:custDataLst>
                <p:tags r:id="rId13"/>
              </p:custDataLst>
            </p:nvPr>
          </p:nvCxnSpPr>
          <p:spPr>
            <a:xfrm>
              <a:off x="5669592"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6" name="OTLSHAPE_TB_00000000000000000000000000000000_TimescaleInterval6">
              <a:extLst>
                <a:ext uri="{FF2B5EF4-FFF2-40B4-BE49-F238E27FC236}">
                  <a16:creationId xmlns:a16="http://schemas.microsoft.com/office/drawing/2014/main" xmlns="" id="{55298ABB-2558-4D9C-B484-81C2FF6AA038}"/>
                </a:ext>
              </a:extLst>
            </p:cNvPr>
            <p:cNvSpPr txBox="1"/>
            <p:nvPr>
              <p:custDataLst>
                <p:tags r:id="rId14"/>
              </p:custDataLst>
            </p:nvPr>
          </p:nvSpPr>
          <p:spPr>
            <a:xfrm>
              <a:off x="5733092" y="3145473"/>
              <a:ext cx="219227"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Feb</a:t>
              </a:r>
            </a:p>
          </p:txBody>
        </p:sp>
        <p:cxnSp>
          <p:nvCxnSpPr>
            <p:cNvPr id="397" name="OTLSHAPE_TB_00000000000000000000000000000000_Separator6">
              <a:extLst>
                <a:ext uri="{FF2B5EF4-FFF2-40B4-BE49-F238E27FC236}">
                  <a16:creationId xmlns:a16="http://schemas.microsoft.com/office/drawing/2014/main" xmlns="" id="{3DF51AF6-2223-48E4-82B9-78AB764DFF84}"/>
                </a:ext>
              </a:extLst>
            </p:cNvPr>
            <p:cNvCxnSpPr/>
            <p:nvPr>
              <p:custDataLst>
                <p:tags r:id="rId15"/>
              </p:custDataLst>
            </p:nvPr>
          </p:nvCxnSpPr>
          <p:spPr>
            <a:xfrm>
              <a:off x="6522407"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8" name="OTLSHAPE_TB_00000000000000000000000000000000_TimescaleInterval7">
              <a:extLst>
                <a:ext uri="{FF2B5EF4-FFF2-40B4-BE49-F238E27FC236}">
                  <a16:creationId xmlns:a16="http://schemas.microsoft.com/office/drawing/2014/main" xmlns="" id="{9594AE8B-03AF-4ED3-B28D-9FB7D83F52E6}"/>
                </a:ext>
              </a:extLst>
            </p:cNvPr>
            <p:cNvSpPr txBox="1"/>
            <p:nvPr>
              <p:custDataLst>
                <p:tags r:id="rId16"/>
              </p:custDataLst>
            </p:nvPr>
          </p:nvSpPr>
          <p:spPr>
            <a:xfrm>
              <a:off x="6585908" y="3145473"/>
              <a:ext cx="255776"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Mar</a:t>
              </a:r>
            </a:p>
          </p:txBody>
        </p:sp>
        <p:cxnSp>
          <p:nvCxnSpPr>
            <p:cNvPr id="399" name="OTLSHAPE_TB_00000000000000000000000000000000_Separator7">
              <a:extLst>
                <a:ext uri="{FF2B5EF4-FFF2-40B4-BE49-F238E27FC236}">
                  <a16:creationId xmlns:a16="http://schemas.microsoft.com/office/drawing/2014/main" xmlns="" id="{3D2B7D49-4E40-48EB-A349-573C73E8C409}"/>
                </a:ext>
              </a:extLst>
            </p:cNvPr>
            <p:cNvCxnSpPr/>
            <p:nvPr>
              <p:custDataLst>
                <p:tags r:id="rId17"/>
              </p:custDataLst>
            </p:nvPr>
          </p:nvCxnSpPr>
          <p:spPr>
            <a:xfrm>
              <a:off x="7466596"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0" name="OTLSHAPE_TB_00000000000000000000000000000000_TimescaleInterval8">
              <a:extLst>
                <a:ext uri="{FF2B5EF4-FFF2-40B4-BE49-F238E27FC236}">
                  <a16:creationId xmlns:a16="http://schemas.microsoft.com/office/drawing/2014/main" xmlns="" id="{5E39951D-5A21-4B1F-888F-ABD89F95F5D6}"/>
                </a:ext>
              </a:extLst>
            </p:cNvPr>
            <p:cNvSpPr txBox="1"/>
            <p:nvPr>
              <p:custDataLst>
                <p:tags r:id="rId18"/>
              </p:custDataLst>
            </p:nvPr>
          </p:nvSpPr>
          <p:spPr>
            <a:xfrm>
              <a:off x="7530096" y="3145473"/>
              <a:ext cx="219740"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Apr</a:t>
              </a:r>
            </a:p>
          </p:txBody>
        </p:sp>
        <p:cxnSp>
          <p:nvCxnSpPr>
            <p:cNvPr id="401" name="OTLSHAPE_TB_00000000000000000000000000000000_Separator8">
              <a:extLst>
                <a:ext uri="{FF2B5EF4-FFF2-40B4-BE49-F238E27FC236}">
                  <a16:creationId xmlns:a16="http://schemas.microsoft.com/office/drawing/2014/main" xmlns="" id="{3AFF3851-04E0-4D1C-A3A5-AF35D1396E8C}"/>
                </a:ext>
              </a:extLst>
            </p:cNvPr>
            <p:cNvCxnSpPr/>
            <p:nvPr>
              <p:custDataLst>
                <p:tags r:id="rId19"/>
              </p:custDataLst>
            </p:nvPr>
          </p:nvCxnSpPr>
          <p:spPr>
            <a:xfrm>
              <a:off x="8380327"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2" name="OTLSHAPE_TB_00000000000000000000000000000000_TimescaleInterval9">
              <a:extLst>
                <a:ext uri="{FF2B5EF4-FFF2-40B4-BE49-F238E27FC236}">
                  <a16:creationId xmlns:a16="http://schemas.microsoft.com/office/drawing/2014/main" xmlns="" id="{994D0DF0-3B2F-43C0-86E3-1543D617B82B}"/>
                </a:ext>
              </a:extLst>
            </p:cNvPr>
            <p:cNvSpPr txBox="1"/>
            <p:nvPr>
              <p:custDataLst>
                <p:tags r:id="rId20"/>
              </p:custDataLst>
            </p:nvPr>
          </p:nvSpPr>
          <p:spPr>
            <a:xfrm>
              <a:off x="8443827" y="3145473"/>
              <a:ext cx="268150"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May</a:t>
              </a:r>
            </a:p>
          </p:txBody>
        </p:sp>
        <p:cxnSp>
          <p:nvCxnSpPr>
            <p:cNvPr id="403" name="OTLSHAPE_TB_00000000000000000000000000000000_Separator9">
              <a:extLst>
                <a:ext uri="{FF2B5EF4-FFF2-40B4-BE49-F238E27FC236}">
                  <a16:creationId xmlns:a16="http://schemas.microsoft.com/office/drawing/2014/main" xmlns="" id="{9FCF47DB-EC6B-49EF-A694-AD41A6125E92}"/>
                </a:ext>
              </a:extLst>
            </p:cNvPr>
            <p:cNvCxnSpPr/>
            <p:nvPr>
              <p:custDataLst>
                <p:tags r:id="rId21"/>
              </p:custDataLst>
            </p:nvPr>
          </p:nvCxnSpPr>
          <p:spPr>
            <a:xfrm>
              <a:off x="9324515"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4" name="OTLSHAPE_TB_00000000000000000000000000000000_TimescaleInterval10">
              <a:extLst>
                <a:ext uri="{FF2B5EF4-FFF2-40B4-BE49-F238E27FC236}">
                  <a16:creationId xmlns:a16="http://schemas.microsoft.com/office/drawing/2014/main" xmlns="" id="{2F378143-55C2-4CC2-9434-0AD14112A060}"/>
                </a:ext>
              </a:extLst>
            </p:cNvPr>
            <p:cNvSpPr txBox="1"/>
            <p:nvPr>
              <p:custDataLst>
                <p:tags r:id="rId22"/>
              </p:custDataLst>
            </p:nvPr>
          </p:nvSpPr>
          <p:spPr>
            <a:xfrm>
              <a:off x="9388015" y="3145473"/>
              <a:ext cx="206916"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Jun</a:t>
              </a:r>
            </a:p>
          </p:txBody>
        </p:sp>
        <p:cxnSp>
          <p:nvCxnSpPr>
            <p:cNvPr id="405" name="OTLSHAPE_TB_00000000000000000000000000000000_Separator10">
              <a:extLst>
                <a:ext uri="{FF2B5EF4-FFF2-40B4-BE49-F238E27FC236}">
                  <a16:creationId xmlns:a16="http://schemas.microsoft.com/office/drawing/2014/main" xmlns="" id="{36369F44-4A29-4D61-952D-32DA026A48DA}"/>
                </a:ext>
              </a:extLst>
            </p:cNvPr>
            <p:cNvCxnSpPr/>
            <p:nvPr>
              <p:custDataLst>
                <p:tags r:id="rId23"/>
              </p:custDataLst>
            </p:nvPr>
          </p:nvCxnSpPr>
          <p:spPr>
            <a:xfrm>
              <a:off x="10238246"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6" name="OTLSHAPE_TB_00000000000000000000000000000000_TimescaleInterval11">
              <a:extLst>
                <a:ext uri="{FF2B5EF4-FFF2-40B4-BE49-F238E27FC236}">
                  <a16:creationId xmlns:a16="http://schemas.microsoft.com/office/drawing/2014/main" xmlns="" id="{2D38D4F9-0FFB-42FF-94A1-05B42ED50119}"/>
                </a:ext>
              </a:extLst>
            </p:cNvPr>
            <p:cNvSpPr txBox="1"/>
            <p:nvPr>
              <p:custDataLst>
                <p:tags r:id="rId24"/>
              </p:custDataLst>
            </p:nvPr>
          </p:nvSpPr>
          <p:spPr>
            <a:xfrm>
              <a:off x="10301746" y="3145473"/>
              <a:ext cx="15818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Jul</a:t>
              </a:r>
            </a:p>
          </p:txBody>
        </p:sp>
        <p:sp>
          <p:nvSpPr>
            <p:cNvPr id="407" name="OTLSHAPE_T_2fe1f0e875ed4b36af94326e207e34e2_Shape">
              <a:extLst>
                <a:ext uri="{FF2B5EF4-FFF2-40B4-BE49-F238E27FC236}">
                  <a16:creationId xmlns:a16="http://schemas.microsoft.com/office/drawing/2014/main" xmlns="" id="{6FEACAF8-F2BA-4B16-82A0-1B0B08694AA9}"/>
                </a:ext>
              </a:extLst>
            </p:cNvPr>
            <p:cNvSpPr/>
            <p:nvPr>
              <p:custDataLst>
                <p:tags r:id="rId25"/>
              </p:custDataLst>
            </p:nvPr>
          </p:nvSpPr>
          <p:spPr>
            <a:xfrm>
              <a:off x="1009565" y="3802719"/>
              <a:ext cx="1892300" cy="203200"/>
            </a:xfrm>
            <a:prstGeom prst="roundRect">
              <a:avLst>
                <a:gd name="adj" fmla="val 100000"/>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2" name="OTLSHAPE_T_2fe1f0e875ed4b36af94326e207e34e2_StartDate">
              <a:extLst>
                <a:ext uri="{FF2B5EF4-FFF2-40B4-BE49-F238E27FC236}">
                  <a16:creationId xmlns:a16="http://schemas.microsoft.com/office/drawing/2014/main" xmlns="" id="{AFFD7A63-5DBE-4C16-AB68-AB30E6CB4C34}"/>
                </a:ext>
              </a:extLst>
            </p:cNvPr>
            <p:cNvSpPr txBox="1"/>
            <p:nvPr>
              <p:custDataLst>
                <p:tags r:id="rId26"/>
              </p:custDataLst>
            </p:nvPr>
          </p:nvSpPr>
          <p:spPr>
            <a:xfrm>
              <a:off x="474303" y="3826806"/>
              <a:ext cx="4953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9/1/2016</a:t>
              </a:r>
            </a:p>
          </p:txBody>
        </p:sp>
        <p:sp>
          <p:nvSpPr>
            <p:cNvPr id="413" name="OTLSHAPE_T_2fe1f0e875ed4b36af94326e207e34e2_Title">
              <a:extLst>
                <a:ext uri="{FF2B5EF4-FFF2-40B4-BE49-F238E27FC236}">
                  <a16:creationId xmlns:a16="http://schemas.microsoft.com/office/drawing/2014/main" xmlns="" id="{C27B7B10-E3DA-4193-BBA1-CD42C6E4FFCC}"/>
                </a:ext>
              </a:extLst>
            </p:cNvPr>
            <p:cNvSpPr txBox="1"/>
            <p:nvPr>
              <p:custDataLst>
                <p:tags r:id="rId27"/>
              </p:custDataLst>
            </p:nvPr>
          </p:nvSpPr>
          <p:spPr>
            <a:xfrm>
              <a:off x="1009565" y="3632200"/>
              <a:ext cx="1993900" cy="170519"/>
            </a:xfrm>
            <a:prstGeom prst="rect">
              <a:avLst/>
            </a:prstGeom>
            <a:noFill/>
          </p:spPr>
          <p:txBody>
            <a:bodyPr vert="horz" wrap="square" lIns="0" tIns="0" rIns="0" bIns="0" rtlCol="0" anchor="ctr" anchorCtr="0">
              <a:spAutoFit/>
            </a:bodyPr>
            <a:lstStyle/>
            <a:p>
              <a:r>
                <a:rPr lang="en-US" sz="1100" b="1" spc="-2">
                  <a:solidFill>
                    <a:schemeClr val="dk1"/>
                  </a:solidFill>
                  <a:latin typeface="Calibri" panose="020F0502020204030204" pitchFamily="34" charset="0"/>
                </a:rPr>
                <a:t>Fine Grinding Device Built in China</a:t>
              </a:r>
            </a:p>
          </p:txBody>
        </p:sp>
        <p:sp>
          <p:nvSpPr>
            <p:cNvPr id="414" name="OTLSHAPE_T_2fe1f0e875ed4b36af94326e207e34e2_EndDate">
              <a:extLst>
                <a:ext uri="{FF2B5EF4-FFF2-40B4-BE49-F238E27FC236}">
                  <a16:creationId xmlns:a16="http://schemas.microsoft.com/office/drawing/2014/main" xmlns="" id="{A5762DB8-EBA7-4FE8-8D9B-D734E5A9866D}"/>
                </a:ext>
              </a:extLst>
            </p:cNvPr>
            <p:cNvSpPr txBox="1"/>
            <p:nvPr>
              <p:custDataLst>
                <p:tags r:id="rId28"/>
              </p:custDataLst>
            </p:nvPr>
          </p:nvSpPr>
          <p:spPr>
            <a:xfrm>
              <a:off x="2948721" y="3826806"/>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11/1/2016</a:t>
              </a:r>
            </a:p>
          </p:txBody>
        </p:sp>
        <p:sp>
          <p:nvSpPr>
            <p:cNvPr id="415" name="OTLSHAPE_T_1466766b7c134a05acadf5c720f4483e_Shape">
              <a:extLst>
                <a:ext uri="{FF2B5EF4-FFF2-40B4-BE49-F238E27FC236}">
                  <a16:creationId xmlns:a16="http://schemas.microsoft.com/office/drawing/2014/main" xmlns="" id="{428CC12C-EE5C-470A-98A4-0478BC0A1D96}"/>
                </a:ext>
              </a:extLst>
            </p:cNvPr>
            <p:cNvSpPr/>
            <p:nvPr>
              <p:custDataLst>
                <p:tags r:id="rId29"/>
              </p:custDataLst>
            </p:nvPr>
          </p:nvSpPr>
          <p:spPr>
            <a:xfrm>
              <a:off x="3781215" y="4239937"/>
              <a:ext cx="952500" cy="203200"/>
            </a:xfrm>
            <a:prstGeom prst="roundRect">
              <a:avLst>
                <a:gd name="adj" fmla="val 100000"/>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0" name="OTLSHAPE_T_1466766b7c134a05acadf5c720f4483e_StartDate">
              <a:extLst>
                <a:ext uri="{FF2B5EF4-FFF2-40B4-BE49-F238E27FC236}">
                  <a16:creationId xmlns:a16="http://schemas.microsoft.com/office/drawing/2014/main" xmlns="" id="{DF6CC3FA-987E-4AA9-977D-2E0B7742EB67}"/>
                </a:ext>
              </a:extLst>
            </p:cNvPr>
            <p:cNvSpPr txBox="1"/>
            <p:nvPr>
              <p:custDataLst>
                <p:tags r:id="rId30"/>
              </p:custDataLst>
            </p:nvPr>
          </p:nvSpPr>
          <p:spPr>
            <a:xfrm>
              <a:off x="3181564" y="4264025"/>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12/1/2016</a:t>
              </a:r>
            </a:p>
          </p:txBody>
        </p:sp>
        <p:sp>
          <p:nvSpPr>
            <p:cNvPr id="421" name="OTLSHAPE_T_1466766b7c134a05acadf5c720f4483e_Title">
              <a:extLst>
                <a:ext uri="{FF2B5EF4-FFF2-40B4-BE49-F238E27FC236}">
                  <a16:creationId xmlns:a16="http://schemas.microsoft.com/office/drawing/2014/main" xmlns="" id="{0AA5E92B-0102-4937-8D88-0981F22B6CCE}"/>
                </a:ext>
              </a:extLst>
            </p:cNvPr>
            <p:cNvSpPr txBox="1"/>
            <p:nvPr>
              <p:custDataLst>
                <p:tags r:id="rId31"/>
              </p:custDataLst>
            </p:nvPr>
          </p:nvSpPr>
          <p:spPr>
            <a:xfrm>
              <a:off x="3781215" y="4069419"/>
              <a:ext cx="2603500" cy="170519"/>
            </a:xfrm>
            <a:prstGeom prst="rect">
              <a:avLst/>
            </a:prstGeom>
            <a:noFill/>
          </p:spPr>
          <p:txBody>
            <a:bodyPr vert="horz" wrap="square" lIns="0" tIns="0" rIns="0" bIns="0" rtlCol="0" anchor="ctr" anchorCtr="0">
              <a:spAutoFit/>
            </a:bodyPr>
            <a:lstStyle/>
            <a:p>
              <a:r>
                <a:rPr lang="en-US" sz="1100" b="1" spc="-6">
                  <a:solidFill>
                    <a:schemeClr val="dk1"/>
                  </a:solidFill>
                  <a:latin typeface="Calibri" panose="020F0502020204030204" pitchFamily="34" charset="0"/>
                </a:rPr>
                <a:t>Test Fine Grinding Device with El Capitan Ore</a:t>
              </a:r>
            </a:p>
          </p:txBody>
        </p:sp>
        <p:sp>
          <p:nvSpPr>
            <p:cNvPr id="422" name="OTLSHAPE_T_1466766b7c134a05acadf5c720f4483e_EndDate">
              <a:extLst>
                <a:ext uri="{FF2B5EF4-FFF2-40B4-BE49-F238E27FC236}">
                  <a16:creationId xmlns:a16="http://schemas.microsoft.com/office/drawing/2014/main" xmlns="" id="{F9F3C15A-02FD-47E1-8A87-4FBD94DC4874}"/>
                </a:ext>
              </a:extLst>
            </p:cNvPr>
            <p:cNvSpPr txBox="1"/>
            <p:nvPr>
              <p:custDataLst>
                <p:tags r:id="rId32"/>
              </p:custDataLst>
            </p:nvPr>
          </p:nvSpPr>
          <p:spPr>
            <a:xfrm>
              <a:off x="4776183" y="4264025"/>
              <a:ext cx="6223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12/31/2016</a:t>
              </a:r>
            </a:p>
          </p:txBody>
        </p:sp>
        <p:sp>
          <p:nvSpPr>
            <p:cNvPr id="423" name="OTLSHAPE_T_fa5e1815463646959579a931b4bed4d7_Shape">
              <a:extLst>
                <a:ext uri="{FF2B5EF4-FFF2-40B4-BE49-F238E27FC236}">
                  <a16:creationId xmlns:a16="http://schemas.microsoft.com/office/drawing/2014/main" xmlns="" id="{A8A9C9B7-384E-432A-BCC3-453D09B9A9C0}"/>
                </a:ext>
              </a:extLst>
            </p:cNvPr>
            <p:cNvSpPr/>
            <p:nvPr>
              <p:custDataLst>
                <p:tags r:id="rId33"/>
              </p:custDataLst>
            </p:nvPr>
          </p:nvSpPr>
          <p:spPr>
            <a:xfrm>
              <a:off x="4725404" y="4506637"/>
              <a:ext cx="3200400" cy="203200"/>
            </a:xfrm>
            <a:prstGeom prst="roundRect">
              <a:avLst>
                <a:gd name="adj" fmla="val 100000"/>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8" name="OTLSHAPE_T_fa5e1815463646959579a931b4bed4d7_StartDate">
              <a:extLst>
                <a:ext uri="{FF2B5EF4-FFF2-40B4-BE49-F238E27FC236}">
                  <a16:creationId xmlns:a16="http://schemas.microsoft.com/office/drawing/2014/main" xmlns="" id="{C6E840BC-D0E9-4AEA-9A60-C011B7A3FD0C}"/>
                </a:ext>
              </a:extLst>
            </p:cNvPr>
            <p:cNvSpPr txBox="1"/>
            <p:nvPr>
              <p:custDataLst>
                <p:tags r:id="rId34"/>
              </p:custDataLst>
            </p:nvPr>
          </p:nvSpPr>
          <p:spPr>
            <a:xfrm>
              <a:off x="4190141" y="4530725"/>
              <a:ext cx="4953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1/1/2017</a:t>
              </a:r>
            </a:p>
          </p:txBody>
        </p:sp>
        <p:sp>
          <p:nvSpPr>
            <p:cNvPr id="429" name="OTLSHAPE_T_fa5e1815463646959579a931b4bed4d7_EndDate">
              <a:extLst>
                <a:ext uri="{FF2B5EF4-FFF2-40B4-BE49-F238E27FC236}">
                  <a16:creationId xmlns:a16="http://schemas.microsoft.com/office/drawing/2014/main" xmlns="" id="{83B7B43F-2EBB-4A9A-B93F-C45EFB4FEFE9}"/>
                </a:ext>
              </a:extLst>
            </p:cNvPr>
            <p:cNvSpPr txBox="1"/>
            <p:nvPr>
              <p:custDataLst>
                <p:tags r:id="rId35"/>
              </p:custDataLst>
            </p:nvPr>
          </p:nvSpPr>
          <p:spPr>
            <a:xfrm>
              <a:off x="7974240" y="4530725"/>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4/15/2017</a:t>
              </a:r>
            </a:p>
          </p:txBody>
        </p:sp>
        <p:sp>
          <p:nvSpPr>
            <p:cNvPr id="430" name="OTLSHAPE_T_fa5e1815463646959579a931b4bed4d7_Title">
              <a:extLst>
                <a:ext uri="{FF2B5EF4-FFF2-40B4-BE49-F238E27FC236}">
                  <a16:creationId xmlns:a16="http://schemas.microsoft.com/office/drawing/2014/main" xmlns="" id="{EDDB10CC-2DE9-453D-91CC-3061092536A2}"/>
                </a:ext>
              </a:extLst>
            </p:cNvPr>
            <p:cNvSpPr txBox="1"/>
            <p:nvPr>
              <p:custDataLst>
                <p:tags r:id="rId36"/>
              </p:custDataLst>
            </p:nvPr>
          </p:nvSpPr>
          <p:spPr>
            <a:xfrm>
              <a:off x="4925073" y="4522978"/>
              <a:ext cx="2806700" cy="170519"/>
            </a:xfrm>
            <a:prstGeom prst="rect">
              <a:avLst/>
            </a:prstGeom>
            <a:noFill/>
          </p:spPr>
          <p:txBody>
            <a:bodyPr vert="horz" wrap="square" lIns="0" tIns="0" rIns="0" bIns="0" rtlCol="0" anchor="ctr" anchorCtr="0">
              <a:spAutoFit/>
            </a:bodyPr>
            <a:lstStyle/>
            <a:p>
              <a:pPr algn="ctr"/>
              <a:r>
                <a:rPr lang="en-US" sz="1100" b="1" spc="-2">
                  <a:solidFill>
                    <a:schemeClr val="dk1"/>
                  </a:solidFill>
                  <a:latin typeface="Calibri" panose="020F0502020204030204" pitchFamily="34" charset="0"/>
                </a:rPr>
                <a:t>Ship Fine Grinding Device from China to Phoenix</a:t>
              </a:r>
            </a:p>
          </p:txBody>
        </p:sp>
        <p:sp>
          <p:nvSpPr>
            <p:cNvPr id="431" name="OTLSHAPE_T_ac1c6a6dddc747b5b3d040e46af4d10c_Shape">
              <a:extLst>
                <a:ext uri="{FF2B5EF4-FFF2-40B4-BE49-F238E27FC236}">
                  <a16:creationId xmlns:a16="http://schemas.microsoft.com/office/drawing/2014/main" xmlns="" id="{91D1DE3D-AF7D-4CF2-83DB-16599A5B30D1}"/>
                </a:ext>
              </a:extLst>
            </p:cNvPr>
            <p:cNvSpPr/>
            <p:nvPr>
              <p:custDataLst>
                <p:tags r:id="rId37"/>
              </p:custDataLst>
            </p:nvPr>
          </p:nvSpPr>
          <p:spPr>
            <a:xfrm>
              <a:off x="7893004" y="4943856"/>
              <a:ext cx="1473200" cy="203200"/>
            </a:xfrm>
            <a:prstGeom prst="roundRect">
              <a:avLst>
                <a:gd name="adj" fmla="val 100000"/>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6" name="OTLSHAPE_T_ac1c6a6dddc747b5b3d040e46af4d10c_StartDate">
              <a:extLst>
                <a:ext uri="{FF2B5EF4-FFF2-40B4-BE49-F238E27FC236}">
                  <a16:creationId xmlns:a16="http://schemas.microsoft.com/office/drawing/2014/main" xmlns="" id="{CA411A2D-56D0-48CB-93A7-10138EC95BB5}"/>
                </a:ext>
              </a:extLst>
            </p:cNvPr>
            <p:cNvSpPr txBox="1"/>
            <p:nvPr>
              <p:custDataLst>
                <p:tags r:id="rId38"/>
              </p:custDataLst>
            </p:nvPr>
          </p:nvSpPr>
          <p:spPr>
            <a:xfrm>
              <a:off x="7293352" y="4967944"/>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4/15/2017</a:t>
              </a:r>
            </a:p>
          </p:txBody>
        </p:sp>
        <p:sp>
          <p:nvSpPr>
            <p:cNvPr id="437" name="OTLSHAPE_T_ac1c6a6dddc747b5b3d040e46af4d10c_Title">
              <a:extLst>
                <a:ext uri="{FF2B5EF4-FFF2-40B4-BE49-F238E27FC236}">
                  <a16:creationId xmlns:a16="http://schemas.microsoft.com/office/drawing/2014/main" xmlns="" id="{0C3424FD-EC97-41B4-AAC8-E3C521FB4626}"/>
                </a:ext>
              </a:extLst>
            </p:cNvPr>
            <p:cNvSpPr txBox="1"/>
            <p:nvPr>
              <p:custDataLst>
                <p:tags r:id="rId39"/>
              </p:custDataLst>
            </p:nvPr>
          </p:nvSpPr>
          <p:spPr>
            <a:xfrm>
              <a:off x="7893004" y="4773337"/>
              <a:ext cx="4013200" cy="170519"/>
            </a:xfrm>
            <a:prstGeom prst="rect">
              <a:avLst/>
            </a:prstGeom>
            <a:noFill/>
          </p:spPr>
          <p:txBody>
            <a:bodyPr vert="horz" wrap="square" lIns="0" tIns="0" rIns="0" bIns="0" rtlCol="0" anchor="ctr" anchorCtr="0">
              <a:spAutoFit/>
            </a:bodyPr>
            <a:lstStyle/>
            <a:p>
              <a:r>
                <a:rPr lang="en-US" sz="1100" b="1" spc="-4">
                  <a:solidFill>
                    <a:schemeClr val="dk1"/>
                  </a:solidFill>
                  <a:latin typeface="Calibri" panose="020F0502020204030204" pitchFamily="34" charset="0"/>
                </a:rPr>
                <a:t>Modify Power and Install Hyper-Concentration Mechinism In Phoenix</a:t>
              </a:r>
            </a:p>
          </p:txBody>
        </p:sp>
        <p:sp>
          <p:nvSpPr>
            <p:cNvPr id="438" name="OTLSHAPE_T_ac1c6a6dddc747b5b3d040e46af4d10c_EndDate">
              <a:extLst>
                <a:ext uri="{FF2B5EF4-FFF2-40B4-BE49-F238E27FC236}">
                  <a16:creationId xmlns:a16="http://schemas.microsoft.com/office/drawing/2014/main" xmlns="" id="{5A266D5E-6723-4361-93CC-74615CD12806}"/>
                </a:ext>
              </a:extLst>
            </p:cNvPr>
            <p:cNvSpPr txBox="1"/>
            <p:nvPr>
              <p:custDataLst>
                <p:tags r:id="rId40"/>
              </p:custDataLst>
            </p:nvPr>
          </p:nvSpPr>
          <p:spPr>
            <a:xfrm>
              <a:off x="9405752" y="4967944"/>
              <a:ext cx="4953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6/1/2017</a:t>
              </a:r>
            </a:p>
          </p:txBody>
        </p:sp>
        <p:sp>
          <p:nvSpPr>
            <p:cNvPr id="439" name="OTLSHAPE_T_69049df8a001485fbe35d92efd585d35_Shape">
              <a:extLst>
                <a:ext uri="{FF2B5EF4-FFF2-40B4-BE49-F238E27FC236}">
                  <a16:creationId xmlns:a16="http://schemas.microsoft.com/office/drawing/2014/main" xmlns="" id="{B59F7372-A472-4A9F-8F84-CED348822ABE}"/>
                </a:ext>
              </a:extLst>
            </p:cNvPr>
            <p:cNvSpPr/>
            <p:nvPr>
              <p:custDataLst>
                <p:tags r:id="rId41"/>
              </p:custDataLst>
            </p:nvPr>
          </p:nvSpPr>
          <p:spPr>
            <a:xfrm>
              <a:off x="9324515" y="5551593"/>
              <a:ext cx="952500" cy="203200"/>
            </a:xfrm>
            <a:prstGeom prst="roundRect">
              <a:avLst>
                <a:gd name="adj" fmla="val 100000"/>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4" name="OTLSHAPE_T_69049df8a001485fbe35d92efd585d35_StartDate">
              <a:extLst>
                <a:ext uri="{FF2B5EF4-FFF2-40B4-BE49-F238E27FC236}">
                  <a16:creationId xmlns:a16="http://schemas.microsoft.com/office/drawing/2014/main" xmlns="" id="{9E0F9F7A-055E-4031-BF79-8B7AAB17AB4C}"/>
                </a:ext>
              </a:extLst>
            </p:cNvPr>
            <p:cNvSpPr txBox="1"/>
            <p:nvPr>
              <p:custDataLst>
                <p:tags r:id="rId42"/>
              </p:custDataLst>
            </p:nvPr>
          </p:nvSpPr>
          <p:spPr>
            <a:xfrm>
              <a:off x="8789253" y="5575681"/>
              <a:ext cx="4953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6/1/2017</a:t>
              </a:r>
            </a:p>
          </p:txBody>
        </p:sp>
        <p:sp>
          <p:nvSpPr>
            <p:cNvPr id="445" name="OTLSHAPE_T_69049df8a001485fbe35d92efd585d35_Title">
              <a:extLst>
                <a:ext uri="{FF2B5EF4-FFF2-40B4-BE49-F238E27FC236}">
                  <a16:creationId xmlns:a16="http://schemas.microsoft.com/office/drawing/2014/main" xmlns="" id="{30F74D1D-C4F0-4AB7-99CC-A1CCB3BECE44}"/>
                </a:ext>
              </a:extLst>
            </p:cNvPr>
            <p:cNvSpPr txBox="1"/>
            <p:nvPr>
              <p:custDataLst>
                <p:tags r:id="rId43"/>
              </p:custDataLst>
            </p:nvPr>
          </p:nvSpPr>
          <p:spPr>
            <a:xfrm>
              <a:off x="9324515" y="5210556"/>
              <a:ext cx="2641600" cy="341037"/>
            </a:xfrm>
            <a:prstGeom prst="rect">
              <a:avLst/>
            </a:prstGeom>
            <a:noFill/>
          </p:spPr>
          <p:txBody>
            <a:bodyPr vert="horz" wrap="square" lIns="0" tIns="0" rIns="0" bIns="0" rtlCol="0" anchor="ctr" anchorCtr="0">
              <a:spAutoFit/>
            </a:bodyPr>
            <a:lstStyle/>
            <a:p>
              <a:r>
                <a:rPr lang="en-US" sz="1100" b="1" spc="-2">
                  <a:solidFill>
                    <a:schemeClr val="dk1"/>
                  </a:solidFill>
                  <a:latin typeface="Calibri" panose="020F0502020204030204" pitchFamily="34" charset="0"/>
                </a:rPr>
                <a:t>Hyper Concentrate Tucson concentrates (Test runs)</a:t>
              </a:r>
            </a:p>
          </p:txBody>
        </p:sp>
        <p:sp>
          <p:nvSpPr>
            <p:cNvPr id="446" name="OTLSHAPE_T_69049df8a001485fbe35d92efd585d35_EndDate">
              <a:extLst>
                <a:ext uri="{FF2B5EF4-FFF2-40B4-BE49-F238E27FC236}">
                  <a16:creationId xmlns:a16="http://schemas.microsoft.com/office/drawing/2014/main" xmlns="" id="{91B0EC80-D5AE-4B79-A88D-28D9F2027629}"/>
                </a:ext>
              </a:extLst>
            </p:cNvPr>
            <p:cNvSpPr txBox="1"/>
            <p:nvPr>
              <p:custDataLst>
                <p:tags r:id="rId44"/>
              </p:custDataLst>
            </p:nvPr>
          </p:nvSpPr>
          <p:spPr>
            <a:xfrm>
              <a:off x="10319483" y="5575681"/>
              <a:ext cx="4953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7/1/2017</a:t>
              </a:r>
            </a:p>
          </p:txBody>
        </p:sp>
        <p:sp>
          <p:nvSpPr>
            <p:cNvPr id="447" name="OTLSHAPE_T_074b349b17e0465c876c4452f07e29e5_Shape">
              <a:extLst>
                <a:ext uri="{FF2B5EF4-FFF2-40B4-BE49-F238E27FC236}">
                  <a16:creationId xmlns:a16="http://schemas.microsoft.com/office/drawing/2014/main" xmlns="" id="{506B2092-A229-4472-A552-4CED8DCC6924}"/>
                </a:ext>
              </a:extLst>
            </p:cNvPr>
            <p:cNvSpPr/>
            <p:nvPr>
              <p:custDataLst>
                <p:tags r:id="rId45"/>
              </p:custDataLst>
            </p:nvPr>
          </p:nvSpPr>
          <p:spPr>
            <a:xfrm>
              <a:off x="10512366" y="6329849"/>
              <a:ext cx="190500" cy="203200"/>
            </a:xfrm>
            <a:prstGeom prst="roundRect">
              <a:avLst>
                <a:gd name="adj" fmla="val 100000"/>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2" name="OTLSHAPE_T_074b349b17e0465c876c4452f07e29e5_StartDate">
              <a:extLst>
                <a:ext uri="{FF2B5EF4-FFF2-40B4-BE49-F238E27FC236}">
                  <a16:creationId xmlns:a16="http://schemas.microsoft.com/office/drawing/2014/main" xmlns="" id="{E3740AFF-444E-4597-93A3-E54E41519B86}"/>
                </a:ext>
              </a:extLst>
            </p:cNvPr>
            <p:cNvSpPr txBox="1"/>
            <p:nvPr>
              <p:custDataLst>
                <p:tags r:id="rId46"/>
              </p:custDataLst>
            </p:nvPr>
          </p:nvSpPr>
          <p:spPr>
            <a:xfrm>
              <a:off x="9912714" y="6353937"/>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7/10/2017</a:t>
              </a:r>
            </a:p>
          </p:txBody>
        </p:sp>
        <p:sp>
          <p:nvSpPr>
            <p:cNvPr id="453" name="OTLSHAPE_T_074b349b17e0465c876c4452f07e29e5_Title">
              <a:extLst>
                <a:ext uri="{FF2B5EF4-FFF2-40B4-BE49-F238E27FC236}">
                  <a16:creationId xmlns:a16="http://schemas.microsoft.com/office/drawing/2014/main" xmlns="" id="{3E125AA5-81E8-468D-89C2-74CB036650B3}"/>
                </a:ext>
              </a:extLst>
            </p:cNvPr>
            <p:cNvSpPr txBox="1"/>
            <p:nvPr>
              <p:custDataLst>
                <p:tags r:id="rId47"/>
              </p:custDataLst>
            </p:nvPr>
          </p:nvSpPr>
          <p:spPr>
            <a:xfrm>
              <a:off x="10512366" y="5818293"/>
              <a:ext cx="1562100" cy="511556"/>
            </a:xfrm>
            <a:prstGeom prst="rect">
              <a:avLst/>
            </a:prstGeom>
            <a:noFill/>
          </p:spPr>
          <p:txBody>
            <a:bodyPr vert="horz" wrap="square" lIns="0" tIns="0" rIns="0" bIns="0" rtlCol="0" anchor="ctr" anchorCtr="0">
              <a:spAutoFit/>
            </a:bodyPr>
            <a:lstStyle/>
            <a:p>
              <a:r>
                <a:rPr lang="en-US" sz="1100" b="1">
                  <a:solidFill>
                    <a:schemeClr val="dk1"/>
                  </a:solidFill>
                  <a:latin typeface="Calibri" panose="020F0502020204030204" pitchFamily="34" charset="0"/>
                </a:rPr>
                <a:t>Utilize Vacuum Furnace to smelt Hyper-Concentrated Ore</a:t>
              </a:r>
            </a:p>
          </p:txBody>
        </p:sp>
        <p:sp>
          <p:nvSpPr>
            <p:cNvPr id="454" name="OTLSHAPE_T_074b349b17e0465c876c4452f07e29e5_EndDate">
              <a:extLst>
                <a:ext uri="{FF2B5EF4-FFF2-40B4-BE49-F238E27FC236}">
                  <a16:creationId xmlns:a16="http://schemas.microsoft.com/office/drawing/2014/main" xmlns="" id="{626A2325-35CB-403D-A618-165A7339E659}"/>
                </a:ext>
              </a:extLst>
            </p:cNvPr>
            <p:cNvSpPr txBox="1"/>
            <p:nvPr>
              <p:custDataLst>
                <p:tags r:id="rId48"/>
              </p:custDataLst>
            </p:nvPr>
          </p:nvSpPr>
          <p:spPr>
            <a:xfrm>
              <a:off x="10745891" y="6353937"/>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7/15/2017</a:t>
              </a:r>
            </a:p>
          </p:txBody>
        </p:sp>
        <p:sp>
          <p:nvSpPr>
            <p:cNvPr id="455" name="OTLSHAPE_T_054b0401c09d4950949db2e16b3129dd_Shape">
              <a:extLst>
                <a:ext uri="{FF2B5EF4-FFF2-40B4-BE49-F238E27FC236}">
                  <a16:creationId xmlns:a16="http://schemas.microsoft.com/office/drawing/2014/main" xmlns="" id="{44E04E60-17B2-4F64-9D3C-812B2F2E03DF}"/>
                </a:ext>
              </a:extLst>
            </p:cNvPr>
            <p:cNvSpPr/>
            <p:nvPr>
              <p:custDataLst>
                <p:tags r:id="rId49"/>
              </p:custDataLst>
            </p:nvPr>
          </p:nvSpPr>
          <p:spPr>
            <a:xfrm>
              <a:off x="10695112" y="6767068"/>
              <a:ext cx="152400" cy="203200"/>
            </a:xfrm>
            <a:prstGeom prst="roundRect">
              <a:avLst>
                <a:gd name="adj" fmla="val 100000"/>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OTLSHAPE_T_054b0401c09d4950949db2e16b3129dd_StartDate">
              <a:extLst>
                <a:ext uri="{FF2B5EF4-FFF2-40B4-BE49-F238E27FC236}">
                  <a16:creationId xmlns:a16="http://schemas.microsoft.com/office/drawing/2014/main" xmlns="" id="{0FEA34B1-7F38-44A7-8862-C11D33E0FD36}"/>
                </a:ext>
              </a:extLst>
            </p:cNvPr>
            <p:cNvSpPr txBox="1"/>
            <p:nvPr>
              <p:custDataLst>
                <p:tags r:id="rId50"/>
              </p:custDataLst>
            </p:nvPr>
          </p:nvSpPr>
          <p:spPr>
            <a:xfrm>
              <a:off x="10095461" y="6791156"/>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7/16/2017</a:t>
              </a:r>
            </a:p>
          </p:txBody>
        </p:sp>
        <p:sp>
          <p:nvSpPr>
            <p:cNvPr id="461" name="OTLSHAPE_T_054b0401c09d4950949db2e16b3129dd_Title">
              <a:extLst>
                <a:ext uri="{FF2B5EF4-FFF2-40B4-BE49-F238E27FC236}">
                  <a16:creationId xmlns:a16="http://schemas.microsoft.com/office/drawing/2014/main" xmlns="" id="{DDBAA49B-F725-45F5-81C2-171072F69AB2}"/>
                </a:ext>
              </a:extLst>
            </p:cNvPr>
            <p:cNvSpPr txBox="1"/>
            <p:nvPr>
              <p:custDataLst>
                <p:tags r:id="rId51"/>
              </p:custDataLst>
            </p:nvPr>
          </p:nvSpPr>
          <p:spPr>
            <a:xfrm>
              <a:off x="10695112" y="6596549"/>
              <a:ext cx="1422400" cy="170519"/>
            </a:xfrm>
            <a:prstGeom prst="rect">
              <a:avLst/>
            </a:prstGeom>
            <a:noFill/>
          </p:spPr>
          <p:txBody>
            <a:bodyPr vert="horz" wrap="square" lIns="0" tIns="0" rIns="0" bIns="0" rtlCol="0" anchor="ctr" anchorCtr="0">
              <a:spAutoFit/>
            </a:bodyPr>
            <a:lstStyle/>
            <a:p>
              <a:r>
                <a:rPr lang="en-US" sz="1100" b="1" spc="-6">
                  <a:solidFill>
                    <a:schemeClr val="dk1"/>
                  </a:solidFill>
                  <a:latin typeface="Calibri" panose="020F0502020204030204" pitchFamily="34" charset="0"/>
                </a:rPr>
                <a:t>Deliver First Ingot to Sipi</a:t>
              </a:r>
            </a:p>
          </p:txBody>
        </p:sp>
        <p:sp>
          <p:nvSpPr>
            <p:cNvPr id="462" name="OTLSHAPE_T_054b0401c09d4950949db2e16b3129dd_EndDate">
              <a:extLst>
                <a:ext uri="{FF2B5EF4-FFF2-40B4-BE49-F238E27FC236}">
                  <a16:creationId xmlns:a16="http://schemas.microsoft.com/office/drawing/2014/main" xmlns="" id="{063B5A8B-ECE2-4ABD-9313-B9FBB0197A82}"/>
                </a:ext>
              </a:extLst>
            </p:cNvPr>
            <p:cNvSpPr txBox="1"/>
            <p:nvPr>
              <p:custDataLst>
                <p:tags r:id="rId52"/>
              </p:custDataLst>
            </p:nvPr>
          </p:nvSpPr>
          <p:spPr>
            <a:xfrm>
              <a:off x="10898179" y="6791156"/>
              <a:ext cx="558800" cy="155025"/>
            </a:xfrm>
            <a:prstGeom prst="rect">
              <a:avLst/>
            </a:prstGeom>
            <a:noFill/>
          </p:spPr>
          <p:txBody>
            <a:bodyPr vert="horz" wrap="square" lIns="0" tIns="0" rIns="0" bIns="0" rtlCol="0" anchor="ctr" anchorCtr="0">
              <a:spAutoFit/>
            </a:bodyPr>
            <a:lstStyle/>
            <a:p>
              <a:pPr algn="ctr"/>
              <a:r>
                <a:rPr lang="en-US" sz="1000" spc="-8">
                  <a:solidFill>
                    <a:schemeClr val="dk2"/>
                  </a:solidFill>
                  <a:latin typeface="Calibri" panose="020F0502020204030204" pitchFamily="34" charset="0"/>
                </a:rPr>
                <a:t>7/20/2017</a:t>
              </a:r>
            </a:p>
          </p:txBody>
        </p:sp>
      </p:grpSp>
      <p:sp>
        <p:nvSpPr>
          <p:cNvPr id="213" name="TextBox 212">
            <a:extLst>
              <a:ext uri="{FF2B5EF4-FFF2-40B4-BE49-F238E27FC236}">
                <a16:creationId xmlns:a16="http://schemas.microsoft.com/office/drawing/2014/main" xmlns="" id="{8348B6E3-9B23-4BEF-820F-042CE70222A0}"/>
              </a:ext>
            </a:extLst>
          </p:cNvPr>
          <p:cNvSpPr txBox="1"/>
          <p:nvPr/>
        </p:nvSpPr>
        <p:spPr>
          <a:xfrm>
            <a:off x="657850" y="522509"/>
            <a:ext cx="10460226" cy="1631216"/>
          </a:xfrm>
          <a:prstGeom prst="rect">
            <a:avLst/>
          </a:prstGeom>
          <a:noFill/>
        </p:spPr>
        <p:txBody>
          <a:bodyPr wrap="square" rtlCol="0">
            <a:spAutoFit/>
          </a:bodyPr>
          <a:lstStyle/>
          <a:p>
            <a:pPr algn="ctr"/>
            <a:r>
              <a:rPr lang="en-US" sz="2600" b="1" dirty="0"/>
              <a:t>Precious Metals</a:t>
            </a:r>
          </a:p>
          <a:p>
            <a:pPr algn="ctr"/>
            <a:r>
              <a:rPr lang="en-US" sz="2600" b="1" dirty="0"/>
              <a:t>Pilot Project</a:t>
            </a:r>
          </a:p>
          <a:p>
            <a:pPr algn="ctr"/>
            <a:endParaRPr lang="en-US" sz="2400" b="1" dirty="0"/>
          </a:p>
          <a:p>
            <a:pPr algn="ctr"/>
            <a:r>
              <a:rPr lang="en-US" sz="2400" b="1" u="sng" dirty="0"/>
              <a:t>Building the System </a:t>
            </a:r>
            <a:r>
              <a:rPr lang="en-US" sz="2400" b="1" dirty="0"/>
              <a:t>through delivery of the </a:t>
            </a:r>
            <a:r>
              <a:rPr lang="en-US" sz="2400" b="1" u="sng" dirty="0"/>
              <a:t>First Ingot for Refining</a:t>
            </a:r>
          </a:p>
        </p:txBody>
      </p:sp>
      <p:sp>
        <p:nvSpPr>
          <p:cNvPr id="3" name="Rectangle 2">
            <a:extLst>
              <a:ext uri="{FF2B5EF4-FFF2-40B4-BE49-F238E27FC236}">
                <a16:creationId xmlns:a16="http://schemas.microsoft.com/office/drawing/2014/main" xmlns="" id="{82030FE3-6980-4D53-B663-DA5FACD824FF}"/>
              </a:ext>
            </a:extLst>
          </p:cNvPr>
          <p:cNvSpPr/>
          <p:nvPr/>
        </p:nvSpPr>
        <p:spPr>
          <a:xfrm>
            <a:off x="73075" y="2444186"/>
            <a:ext cx="659679" cy="369332"/>
          </a:xfrm>
          <a:prstGeom prst="rect">
            <a:avLst/>
          </a:prstGeom>
        </p:spPr>
        <p:txBody>
          <a:bodyPr wrap="square">
            <a:spAutoFit/>
          </a:bodyPr>
          <a:lstStyle/>
          <a:p>
            <a:pPr algn="ctr"/>
            <a:r>
              <a:rPr lang="en-US" b="1" spc="-38" dirty="0">
                <a:solidFill>
                  <a:schemeClr val="accent2"/>
                </a:solidFill>
                <a:latin typeface="Calibri" panose="020F0502020204030204" pitchFamily="34" charset="0"/>
              </a:rPr>
              <a:t>2016</a:t>
            </a:r>
          </a:p>
        </p:txBody>
      </p:sp>
    </p:spTree>
    <p:custDataLst>
      <p:tags r:id="rId1"/>
    </p:custDataLst>
    <p:extLst>
      <p:ext uri="{BB962C8B-B14F-4D97-AF65-F5344CB8AC3E}">
        <p14:creationId xmlns:p14="http://schemas.microsoft.com/office/powerpoint/2010/main" val="394461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9" name="OTLSHAPE_T_bd54273bd297413fbb133a5cae83a262_HorizontalConnector1">
            <a:extLst>
              <a:ext uri="{FF2B5EF4-FFF2-40B4-BE49-F238E27FC236}">
                <a16:creationId xmlns:a16="http://schemas.microsoft.com/office/drawing/2014/main" xmlns="" id="{9B978C3F-2761-494F-A168-57CF91E934AB}"/>
              </a:ext>
            </a:extLst>
          </p:cNvPr>
          <p:cNvCxnSpPr/>
          <p:nvPr>
            <p:custDataLst>
              <p:tags r:id="rId2"/>
            </p:custDataLst>
          </p:nvPr>
        </p:nvCxnSpPr>
        <p:spPr>
          <a:xfrm>
            <a:off x="1691810" y="4533900"/>
            <a:ext cx="9229399"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8" name="OTLSHAPE_T_000c460fa14f4ac78ece8961fac94cdd_HorizontalConnector1">
            <a:extLst>
              <a:ext uri="{FF2B5EF4-FFF2-40B4-BE49-F238E27FC236}">
                <a16:creationId xmlns:a16="http://schemas.microsoft.com/office/drawing/2014/main" xmlns="" id="{D9FE9C06-EA5E-4EBB-A317-84BF0F0FEAEA}"/>
              </a:ext>
            </a:extLst>
          </p:cNvPr>
          <p:cNvCxnSpPr/>
          <p:nvPr>
            <p:custDataLst>
              <p:tags r:id="rId3"/>
            </p:custDataLst>
          </p:nvPr>
        </p:nvCxnSpPr>
        <p:spPr>
          <a:xfrm>
            <a:off x="2239519" y="4202129"/>
            <a:ext cx="4092681"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7" name="OTLSHAPE_T_ca2fb45b286949e6b9628caca43fb7a3_HorizontalConnector1">
            <a:extLst>
              <a:ext uri="{FF2B5EF4-FFF2-40B4-BE49-F238E27FC236}">
                <a16:creationId xmlns:a16="http://schemas.microsoft.com/office/drawing/2014/main" xmlns="" id="{D96E8D86-CB67-4151-B1C0-A8B808A16453}"/>
              </a:ext>
            </a:extLst>
          </p:cNvPr>
          <p:cNvCxnSpPr/>
          <p:nvPr>
            <p:custDataLst>
              <p:tags r:id="rId4"/>
            </p:custDataLst>
          </p:nvPr>
        </p:nvCxnSpPr>
        <p:spPr>
          <a:xfrm>
            <a:off x="2721483" y="4000500"/>
            <a:ext cx="1586154"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6" name="OTLSHAPE_T_a506990478f14e138458b2c016ff61d2_HorizontalConnector1">
            <a:extLst>
              <a:ext uri="{FF2B5EF4-FFF2-40B4-BE49-F238E27FC236}">
                <a16:creationId xmlns:a16="http://schemas.microsoft.com/office/drawing/2014/main" xmlns="" id="{0769E204-2D34-47C5-AF74-FEBC298FE997}"/>
              </a:ext>
            </a:extLst>
          </p:cNvPr>
          <p:cNvCxnSpPr/>
          <p:nvPr>
            <p:custDataLst>
              <p:tags r:id="rId5"/>
            </p:custDataLst>
          </p:nvPr>
        </p:nvCxnSpPr>
        <p:spPr>
          <a:xfrm flipH="1">
            <a:off x="933365" y="3733800"/>
            <a:ext cx="788882"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1" name="OTLSHAPE_TB_00000000000000000000000000000000_LeftEndCaps">
            <a:extLst>
              <a:ext uri="{FF2B5EF4-FFF2-40B4-BE49-F238E27FC236}">
                <a16:creationId xmlns:a16="http://schemas.microsoft.com/office/drawing/2014/main" xmlns="" id="{83C086C7-3FFF-4E6A-8D70-E87451836795}"/>
              </a:ext>
            </a:extLst>
          </p:cNvPr>
          <p:cNvSpPr txBox="1"/>
          <p:nvPr>
            <p:custDataLst>
              <p:tags r:id="rId6"/>
            </p:custDataLst>
          </p:nvPr>
        </p:nvSpPr>
        <p:spPr>
          <a:xfrm>
            <a:off x="317500" y="3098969"/>
            <a:ext cx="451662" cy="279061"/>
          </a:xfrm>
          <a:prstGeom prst="rect">
            <a:avLst/>
          </a:prstGeom>
          <a:noFill/>
        </p:spPr>
        <p:txBody>
          <a:bodyPr vert="horz" wrap="none" lIns="0" tIns="0" rIns="0" bIns="0" rtlCol="0" anchor="ctr" anchorCtr="0">
            <a:spAutoFit/>
          </a:bodyPr>
          <a:lstStyle/>
          <a:p>
            <a:pPr algn="ctr"/>
            <a:r>
              <a:rPr lang="en-US" b="1" spc="-38" dirty="0">
                <a:solidFill>
                  <a:schemeClr val="accent2"/>
                </a:solidFill>
                <a:latin typeface="Calibri" panose="020F0502020204030204" pitchFamily="34" charset="0"/>
              </a:rPr>
              <a:t>2017</a:t>
            </a:r>
          </a:p>
        </p:txBody>
      </p:sp>
      <p:sp>
        <p:nvSpPr>
          <p:cNvPr id="172" name="OTLSHAPE_TB_00000000000000000000000000000000_RightEndCaps">
            <a:extLst>
              <a:ext uri="{FF2B5EF4-FFF2-40B4-BE49-F238E27FC236}">
                <a16:creationId xmlns:a16="http://schemas.microsoft.com/office/drawing/2014/main" xmlns="" id="{A57F5FDA-4B93-4AC3-AAE9-7E48B913D81B}"/>
              </a:ext>
            </a:extLst>
          </p:cNvPr>
          <p:cNvSpPr txBox="1"/>
          <p:nvPr>
            <p:custDataLst>
              <p:tags r:id="rId7"/>
            </p:custDataLst>
          </p:nvPr>
        </p:nvSpPr>
        <p:spPr>
          <a:xfrm>
            <a:off x="11411034" y="3098969"/>
            <a:ext cx="451662" cy="279061"/>
          </a:xfrm>
          <a:prstGeom prst="rect">
            <a:avLst/>
          </a:prstGeom>
          <a:noFill/>
        </p:spPr>
        <p:txBody>
          <a:bodyPr vert="horz" wrap="none" lIns="0" tIns="0" rIns="0" bIns="0" rtlCol="0" anchor="ctr" anchorCtr="0">
            <a:spAutoFit/>
          </a:bodyPr>
          <a:lstStyle/>
          <a:p>
            <a:pPr algn="ctr"/>
            <a:r>
              <a:rPr lang="en-US" b="1" spc="-38">
                <a:solidFill>
                  <a:schemeClr val="accent2"/>
                </a:solidFill>
                <a:latin typeface="Calibri" panose="020F0502020204030204" pitchFamily="34" charset="0"/>
              </a:rPr>
              <a:t>2017</a:t>
            </a:r>
          </a:p>
        </p:txBody>
      </p:sp>
      <p:sp>
        <p:nvSpPr>
          <p:cNvPr id="173" name="OTLSHAPE_TB_00000000000000000000000000000000_ScaleContainer">
            <a:extLst>
              <a:ext uri="{FF2B5EF4-FFF2-40B4-BE49-F238E27FC236}">
                <a16:creationId xmlns:a16="http://schemas.microsoft.com/office/drawing/2014/main" xmlns="" id="{A98CD8EE-7C29-4A62-B2B6-9EA11FFCFFE3}"/>
              </a:ext>
            </a:extLst>
          </p:cNvPr>
          <p:cNvSpPr/>
          <p:nvPr>
            <p:custDataLst>
              <p:tags r:id="rId8"/>
            </p:custDataLst>
          </p:nvPr>
        </p:nvSpPr>
        <p:spPr>
          <a:xfrm>
            <a:off x="933365" y="3048000"/>
            <a:ext cx="10337800" cy="381000"/>
          </a:xfrm>
          <a:prstGeom prst="rect">
            <a:avLst/>
          </a:prstGeom>
          <a:gradFill flip="none" rotWithShape="1">
            <a:gsLst>
              <a:gs pos="0">
                <a:srgbClr val="44546A"/>
              </a:gs>
              <a:gs pos="0">
                <a:schemeClr val="dk2"/>
              </a:gs>
            </a:gsLst>
            <a:lin ang="5400000" scaled="1"/>
            <a:tileRect/>
          </a:gra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TLSHAPE_TB_00000000000000000000000000000000_TimescaleInterval1">
            <a:extLst>
              <a:ext uri="{FF2B5EF4-FFF2-40B4-BE49-F238E27FC236}">
                <a16:creationId xmlns:a16="http://schemas.microsoft.com/office/drawing/2014/main" xmlns="" id="{90D9956A-8E1E-4A6B-B3D2-190DBA372378}"/>
              </a:ext>
            </a:extLst>
          </p:cNvPr>
          <p:cNvSpPr txBox="1"/>
          <p:nvPr>
            <p:custDataLst>
              <p:tags r:id="rId9"/>
            </p:custDataLst>
          </p:nvPr>
        </p:nvSpPr>
        <p:spPr>
          <a:xfrm>
            <a:off x="996865" y="3145473"/>
            <a:ext cx="241300" cy="186055"/>
          </a:xfrm>
          <a:prstGeom prst="rect">
            <a:avLst/>
          </a:prstGeom>
          <a:noFill/>
        </p:spPr>
        <p:txBody>
          <a:bodyPr vert="horz" wrap="none" lIns="0" tIns="0" rIns="0" bIns="0" rtlCol="0" anchor="ctr" anchorCtr="0">
            <a:noAutofit/>
          </a:bodyPr>
          <a:lstStyle/>
          <a:p>
            <a:r>
              <a:rPr lang="en-US" sz="1200" spc="-20" dirty="0">
                <a:solidFill>
                  <a:schemeClr val="lt1"/>
                </a:solidFill>
                <a:latin typeface="Calibri" panose="020F0502020204030204" pitchFamily="34" charset="0"/>
              </a:rPr>
              <a:t>Aug</a:t>
            </a:r>
          </a:p>
        </p:txBody>
      </p:sp>
      <p:cxnSp>
        <p:nvCxnSpPr>
          <p:cNvPr id="178" name="OTLSHAPE_TB_00000000000000000000000000000000_Separator1">
            <a:extLst>
              <a:ext uri="{FF2B5EF4-FFF2-40B4-BE49-F238E27FC236}">
                <a16:creationId xmlns:a16="http://schemas.microsoft.com/office/drawing/2014/main" xmlns="" id="{C8907497-48E9-4E21-9BB1-170F08DAF772}"/>
              </a:ext>
            </a:extLst>
          </p:cNvPr>
          <p:cNvCxnSpPr/>
          <p:nvPr>
            <p:custDataLst>
              <p:tags r:id="rId10"/>
            </p:custDataLst>
          </p:nvPr>
        </p:nvCxnSpPr>
        <p:spPr>
          <a:xfrm>
            <a:off x="3025413" y="3136900"/>
            <a:ext cx="0" cy="2032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9" name="OTLSHAPE_TB_00000000000000000000000000000000_TimescaleInterval2">
            <a:extLst>
              <a:ext uri="{FF2B5EF4-FFF2-40B4-BE49-F238E27FC236}">
                <a16:creationId xmlns:a16="http://schemas.microsoft.com/office/drawing/2014/main" xmlns="" id="{4B51EF05-8E69-487B-8842-5536D5B8E07D}"/>
              </a:ext>
            </a:extLst>
          </p:cNvPr>
          <p:cNvSpPr txBox="1"/>
          <p:nvPr>
            <p:custDataLst>
              <p:tags r:id="rId11"/>
            </p:custDataLst>
          </p:nvPr>
        </p:nvSpPr>
        <p:spPr>
          <a:xfrm>
            <a:off x="3088914" y="3145473"/>
            <a:ext cx="228600"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Sep</a:t>
            </a:r>
          </a:p>
        </p:txBody>
      </p:sp>
      <p:cxnSp>
        <p:nvCxnSpPr>
          <p:cNvPr id="180" name="OTLSHAPE_TB_00000000000000000000000000000000_Separator2">
            <a:extLst>
              <a:ext uri="{FF2B5EF4-FFF2-40B4-BE49-F238E27FC236}">
                <a16:creationId xmlns:a16="http://schemas.microsoft.com/office/drawing/2014/main" xmlns="" id="{EC7AD015-02B7-48E0-887D-B0473C298185}"/>
              </a:ext>
            </a:extLst>
          </p:cNvPr>
          <p:cNvCxnSpPr/>
          <p:nvPr>
            <p:custDataLst>
              <p:tags r:id="rId12"/>
            </p:custDataLst>
          </p:nvPr>
        </p:nvCxnSpPr>
        <p:spPr>
          <a:xfrm>
            <a:off x="5049975" y="3136900"/>
            <a:ext cx="0" cy="2032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1" name="OTLSHAPE_TB_00000000000000000000000000000000_TimescaleInterval3">
            <a:extLst>
              <a:ext uri="{FF2B5EF4-FFF2-40B4-BE49-F238E27FC236}">
                <a16:creationId xmlns:a16="http://schemas.microsoft.com/office/drawing/2014/main" xmlns="" id="{20F4E7C6-C8E7-4BF4-867F-DA6A6D4658A9}"/>
              </a:ext>
            </a:extLst>
          </p:cNvPr>
          <p:cNvSpPr txBox="1"/>
          <p:nvPr>
            <p:custDataLst>
              <p:tags r:id="rId13"/>
            </p:custDataLst>
          </p:nvPr>
        </p:nvSpPr>
        <p:spPr>
          <a:xfrm>
            <a:off x="5113476" y="3145473"/>
            <a:ext cx="211148" cy="186055"/>
          </a:xfrm>
          <a:prstGeom prst="rect">
            <a:avLst/>
          </a:prstGeom>
          <a:noFill/>
        </p:spPr>
        <p:txBody>
          <a:bodyPr vert="horz" wrap="none" lIns="0" tIns="0" rIns="0" bIns="0" rtlCol="0" anchor="ctr" anchorCtr="0">
            <a:noAutofit/>
          </a:bodyPr>
          <a:lstStyle/>
          <a:p>
            <a:r>
              <a:rPr lang="en-US" sz="1200" spc="-22">
                <a:solidFill>
                  <a:schemeClr val="lt1"/>
                </a:solidFill>
                <a:latin typeface="Calibri" panose="020F0502020204030204" pitchFamily="34" charset="0"/>
              </a:rPr>
              <a:t>Oct</a:t>
            </a:r>
          </a:p>
        </p:txBody>
      </p:sp>
      <p:cxnSp>
        <p:nvCxnSpPr>
          <p:cNvPr id="182" name="OTLSHAPE_TB_00000000000000000000000000000000_Separator3">
            <a:extLst>
              <a:ext uri="{FF2B5EF4-FFF2-40B4-BE49-F238E27FC236}">
                <a16:creationId xmlns:a16="http://schemas.microsoft.com/office/drawing/2014/main" xmlns="" id="{F14A1814-13FB-42DC-B675-AB6EA08F6467}"/>
              </a:ext>
            </a:extLst>
          </p:cNvPr>
          <p:cNvCxnSpPr/>
          <p:nvPr>
            <p:custDataLst>
              <p:tags r:id="rId14"/>
            </p:custDataLst>
          </p:nvPr>
        </p:nvCxnSpPr>
        <p:spPr>
          <a:xfrm>
            <a:off x="7142024" y="3136900"/>
            <a:ext cx="0" cy="2032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3" name="OTLSHAPE_TB_00000000000000000000000000000000_TimescaleInterval4">
            <a:extLst>
              <a:ext uri="{FF2B5EF4-FFF2-40B4-BE49-F238E27FC236}">
                <a16:creationId xmlns:a16="http://schemas.microsoft.com/office/drawing/2014/main" xmlns="" id="{03C96346-2EF2-4FDF-8254-8A3120138B76}"/>
              </a:ext>
            </a:extLst>
          </p:cNvPr>
          <p:cNvSpPr txBox="1"/>
          <p:nvPr>
            <p:custDataLst>
              <p:tags r:id="rId15"/>
            </p:custDataLst>
          </p:nvPr>
        </p:nvSpPr>
        <p:spPr>
          <a:xfrm>
            <a:off x="7205525" y="3145473"/>
            <a:ext cx="243978"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Nov</a:t>
            </a:r>
          </a:p>
        </p:txBody>
      </p:sp>
      <p:cxnSp>
        <p:nvCxnSpPr>
          <p:cNvPr id="184" name="OTLSHAPE_TB_00000000000000000000000000000000_Separator4">
            <a:extLst>
              <a:ext uri="{FF2B5EF4-FFF2-40B4-BE49-F238E27FC236}">
                <a16:creationId xmlns:a16="http://schemas.microsoft.com/office/drawing/2014/main" xmlns="" id="{F07863B0-043F-4BCD-9BC4-9FC3252A9ABE}"/>
              </a:ext>
            </a:extLst>
          </p:cNvPr>
          <p:cNvCxnSpPr/>
          <p:nvPr>
            <p:custDataLst>
              <p:tags r:id="rId16"/>
            </p:custDataLst>
          </p:nvPr>
        </p:nvCxnSpPr>
        <p:spPr>
          <a:xfrm>
            <a:off x="9166586" y="3136900"/>
            <a:ext cx="0" cy="2032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5" name="OTLSHAPE_TB_00000000000000000000000000000000_TimescaleInterval5">
            <a:extLst>
              <a:ext uri="{FF2B5EF4-FFF2-40B4-BE49-F238E27FC236}">
                <a16:creationId xmlns:a16="http://schemas.microsoft.com/office/drawing/2014/main" xmlns="" id="{0B4126E2-F744-4E24-92E2-447DD34C5DBF}"/>
              </a:ext>
            </a:extLst>
          </p:cNvPr>
          <p:cNvSpPr txBox="1"/>
          <p:nvPr>
            <p:custDataLst>
              <p:tags r:id="rId17"/>
            </p:custDataLst>
          </p:nvPr>
        </p:nvSpPr>
        <p:spPr>
          <a:xfrm>
            <a:off x="9230087" y="3145473"/>
            <a:ext cx="231858" cy="186055"/>
          </a:xfrm>
          <a:prstGeom prst="rect">
            <a:avLst/>
          </a:prstGeom>
          <a:noFill/>
        </p:spPr>
        <p:txBody>
          <a:bodyPr vert="horz" wrap="none" lIns="0" tIns="0" rIns="0" bIns="0" rtlCol="0" anchor="ctr" anchorCtr="0">
            <a:noAutofit/>
          </a:bodyPr>
          <a:lstStyle/>
          <a:p>
            <a:r>
              <a:rPr lang="en-US" sz="1200" spc="-22">
                <a:solidFill>
                  <a:schemeClr val="lt1"/>
                </a:solidFill>
                <a:latin typeface="Calibri" panose="020F0502020204030204" pitchFamily="34" charset="0"/>
              </a:rPr>
              <a:t>Dec</a:t>
            </a:r>
          </a:p>
        </p:txBody>
      </p:sp>
      <p:sp>
        <p:nvSpPr>
          <p:cNvPr id="190" name="OTLSHAPE_T_a506990478f14e138458b2c016ff61d2_Shape">
            <a:extLst>
              <a:ext uri="{FF2B5EF4-FFF2-40B4-BE49-F238E27FC236}">
                <a16:creationId xmlns:a16="http://schemas.microsoft.com/office/drawing/2014/main" xmlns="" id="{E1598185-3286-4903-9510-8CBC722339C2}"/>
              </a:ext>
            </a:extLst>
          </p:cNvPr>
          <p:cNvSpPr/>
          <p:nvPr>
            <p:custDataLst>
              <p:tags r:id="rId18"/>
            </p:custDataLst>
          </p:nvPr>
        </p:nvSpPr>
        <p:spPr>
          <a:xfrm>
            <a:off x="933365" y="3632200"/>
            <a:ext cx="1016000" cy="203200"/>
          </a:xfrm>
          <a:prstGeom prst="rect">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TLSHAPE_T_a506990478f14e138458b2c016ff61d2_JoinedDate">
            <a:extLst>
              <a:ext uri="{FF2B5EF4-FFF2-40B4-BE49-F238E27FC236}">
                <a16:creationId xmlns:a16="http://schemas.microsoft.com/office/drawing/2014/main" xmlns="" id="{4862128F-C427-4EC5-A8EF-59F413C316F2}"/>
              </a:ext>
            </a:extLst>
          </p:cNvPr>
          <p:cNvSpPr txBox="1"/>
          <p:nvPr>
            <p:custDataLst>
              <p:tags r:id="rId19"/>
            </p:custDataLst>
          </p:nvPr>
        </p:nvSpPr>
        <p:spPr>
          <a:xfrm>
            <a:off x="1996400" y="3656288"/>
            <a:ext cx="1130300" cy="155025"/>
          </a:xfrm>
          <a:prstGeom prst="rect">
            <a:avLst/>
          </a:prstGeom>
          <a:noFill/>
        </p:spPr>
        <p:txBody>
          <a:bodyPr vert="horz" wrap="square" lIns="0" tIns="0" rIns="0" bIns="0" rtlCol="0" anchor="ctr" anchorCtr="0">
            <a:spAutoFit/>
          </a:bodyPr>
          <a:lstStyle/>
          <a:p>
            <a:r>
              <a:rPr lang="en-US" sz="1000" spc="-6">
                <a:solidFill>
                  <a:schemeClr val="dk2"/>
                </a:solidFill>
                <a:latin typeface="Calibri" panose="020F0502020204030204" pitchFamily="34" charset="0"/>
              </a:rPr>
              <a:t>8/1/2017 - 8/15/2017</a:t>
            </a:r>
          </a:p>
        </p:txBody>
      </p:sp>
      <p:sp>
        <p:nvSpPr>
          <p:cNvPr id="197" name="OTLSHAPE_T_a506990478f14e138458b2c016ff61d2_Title">
            <a:extLst>
              <a:ext uri="{FF2B5EF4-FFF2-40B4-BE49-F238E27FC236}">
                <a16:creationId xmlns:a16="http://schemas.microsoft.com/office/drawing/2014/main" xmlns="" id="{E967A710-DCDA-44CE-996E-643B0505736A}"/>
              </a:ext>
            </a:extLst>
          </p:cNvPr>
          <p:cNvSpPr txBox="1"/>
          <p:nvPr>
            <p:custDataLst>
              <p:tags r:id="rId20"/>
            </p:custDataLst>
          </p:nvPr>
        </p:nvSpPr>
        <p:spPr>
          <a:xfrm>
            <a:off x="127000" y="3654933"/>
            <a:ext cx="1600200" cy="170519"/>
          </a:xfrm>
          <a:prstGeom prst="rect">
            <a:avLst/>
          </a:prstGeom>
          <a:noFill/>
        </p:spPr>
        <p:txBody>
          <a:bodyPr vert="horz" wrap="square" lIns="0" tIns="0" rIns="0" bIns="0" rtlCol="0" anchor="ctr" anchorCtr="0">
            <a:spAutoFit/>
          </a:bodyPr>
          <a:lstStyle/>
          <a:p>
            <a:r>
              <a:rPr lang="en-US" sz="1100" b="1" spc="-6" dirty="0">
                <a:solidFill>
                  <a:schemeClr val="dk1"/>
                </a:solidFill>
                <a:latin typeface="Calibri" panose="020F0502020204030204" pitchFamily="34" charset="0"/>
              </a:rPr>
              <a:t>Larger Ingot Demonstration</a:t>
            </a:r>
          </a:p>
        </p:txBody>
      </p:sp>
      <p:sp>
        <p:nvSpPr>
          <p:cNvPr id="198" name="OTLSHAPE_T_ca2fb45b286949e6b9628caca43fb7a3_Shape">
            <a:extLst>
              <a:ext uri="{FF2B5EF4-FFF2-40B4-BE49-F238E27FC236}">
                <a16:creationId xmlns:a16="http://schemas.microsoft.com/office/drawing/2014/main" xmlns="" id="{25122873-EB01-45DB-9918-2567346E17AE}"/>
              </a:ext>
            </a:extLst>
          </p:cNvPr>
          <p:cNvSpPr/>
          <p:nvPr>
            <p:custDataLst>
              <p:tags r:id="rId21"/>
            </p:custDataLst>
          </p:nvPr>
        </p:nvSpPr>
        <p:spPr>
          <a:xfrm>
            <a:off x="4307637" y="3898900"/>
            <a:ext cx="1092200" cy="203200"/>
          </a:xfrm>
          <a:prstGeom prst="rect">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TLSHAPE_T_ca2fb45b286949e6b9628caca43fb7a3_JoinedDate">
            <a:extLst>
              <a:ext uri="{FF2B5EF4-FFF2-40B4-BE49-F238E27FC236}">
                <a16:creationId xmlns:a16="http://schemas.microsoft.com/office/drawing/2014/main" xmlns="" id="{D2C3B298-5EA2-40FC-A1C0-18861234E46A}"/>
              </a:ext>
            </a:extLst>
          </p:cNvPr>
          <p:cNvSpPr txBox="1"/>
          <p:nvPr>
            <p:custDataLst>
              <p:tags r:id="rId22"/>
            </p:custDataLst>
          </p:nvPr>
        </p:nvSpPr>
        <p:spPr>
          <a:xfrm>
            <a:off x="5438156" y="3922988"/>
            <a:ext cx="1206500" cy="155025"/>
          </a:xfrm>
          <a:prstGeom prst="rect">
            <a:avLst/>
          </a:prstGeom>
          <a:noFill/>
        </p:spPr>
        <p:txBody>
          <a:bodyPr vert="horz" wrap="square" lIns="0" tIns="0" rIns="0" bIns="0" rtlCol="0" anchor="ctr" anchorCtr="0">
            <a:spAutoFit/>
          </a:bodyPr>
          <a:lstStyle/>
          <a:p>
            <a:r>
              <a:rPr lang="en-US" sz="1000" spc="-6">
                <a:solidFill>
                  <a:schemeClr val="dk2"/>
                </a:solidFill>
                <a:latin typeface="Calibri" panose="020F0502020204030204" pitchFamily="34" charset="0"/>
              </a:rPr>
              <a:t>9/20/2017 - 10/5/2017</a:t>
            </a:r>
          </a:p>
        </p:txBody>
      </p:sp>
      <p:sp>
        <p:nvSpPr>
          <p:cNvPr id="205" name="OTLSHAPE_T_ca2fb45b286949e6b9628caca43fb7a3_Title">
            <a:extLst>
              <a:ext uri="{FF2B5EF4-FFF2-40B4-BE49-F238E27FC236}">
                <a16:creationId xmlns:a16="http://schemas.microsoft.com/office/drawing/2014/main" xmlns="" id="{E35D432A-EF87-41A8-85FF-BFB4F5D637CA}"/>
              </a:ext>
            </a:extLst>
          </p:cNvPr>
          <p:cNvSpPr txBox="1"/>
          <p:nvPr>
            <p:custDataLst>
              <p:tags r:id="rId23"/>
            </p:custDataLst>
          </p:nvPr>
        </p:nvSpPr>
        <p:spPr>
          <a:xfrm>
            <a:off x="127000" y="3915861"/>
            <a:ext cx="2961914" cy="169277"/>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Specialized (Coper- Platinum) Ingot Demonstration</a:t>
            </a:r>
          </a:p>
        </p:txBody>
      </p:sp>
      <p:sp>
        <p:nvSpPr>
          <p:cNvPr id="206" name="OTLSHAPE_T_000c460fa14f4ac78ece8961fac94cdd_Shape">
            <a:extLst>
              <a:ext uri="{FF2B5EF4-FFF2-40B4-BE49-F238E27FC236}">
                <a16:creationId xmlns:a16="http://schemas.microsoft.com/office/drawing/2014/main" xmlns="" id="{7656DDB6-CE48-4391-B1F8-AACFFCC75185}"/>
              </a:ext>
            </a:extLst>
          </p:cNvPr>
          <p:cNvSpPr/>
          <p:nvPr>
            <p:custDataLst>
              <p:tags r:id="rId24"/>
            </p:custDataLst>
          </p:nvPr>
        </p:nvSpPr>
        <p:spPr>
          <a:xfrm>
            <a:off x="6332200" y="4165600"/>
            <a:ext cx="3378200" cy="203200"/>
          </a:xfrm>
          <a:prstGeom prst="rect">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TLSHAPE_T_000c460fa14f4ac78ece8961fac94cdd_JoinedDate">
            <a:extLst>
              <a:ext uri="{FF2B5EF4-FFF2-40B4-BE49-F238E27FC236}">
                <a16:creationId xmlns:a16="http://schemas.microsoft.com/office/drawing/2014/main" xmlns="" id="{CBBF9B11-5097-4B70-9D1E-89030421D93F}"/>
              </a:ext>
            </a:extLst>
          </p:cNvPr>
          <p:cNvSpPr txBox="1"/>
          <p:nvPr>
            <p:custDataLst>
              <p:tags r:id="rId25"/>
            </p:custDataLst>
          </p:nvPr>
        </p:nvSpPr>
        <p:spPr>
          <a:xfrm>
            <a:off x="9757224" y="4189688"/>
            <a:ext cx="1270000" cy="155025"/>
          </a:xfrm>
          <a:prstGeom prst="rect">
            <a:avLst/>
          </a:prstGeom>
          <a:noFill/>
        </p:spPr>
        <p:txBody>
          <a:bodyPr vert="horz" wrap="square" lIns="0" tIns="0" rIns="0" bIns="0" rtlCol="0" anchor="ctr" anchorCtr="0">
            <a:spAutoFit/>
          </a:bodyPr>
          <a:lstStyle/>
          <a:p>
            <a:r>
              <a:rPr lang="en-US" sz="1000" spc="-6">
                <a:solidFill>
                  <a:schemeClr val="dk2"/>
                </a:solidFill>
                <a:latin typeface="Calibri" panose="020F0502020204030204" pitchFamily="34" charset="0"/>
              </a:rPr>
              <a:t>10/20/2017 - 12/8/2017</a:t>
            </a:r>
          </a:p>
        </p:txBody>
      </p:sp>
      <p:sp>
        <p:nvSpPr>
          <p:cNvPr id="213" name="OTLSHAPE_T_000c460fa14f4ac78ece8961fac94cdd_Title">
            <a:extLst>
              <a:ext uri="{FF2B5EF4-FFF2-40B4-BE49-F238E27FC236}">
                <a16:creationId xmlns:a16="http://schemas.microsoft.com/office/drawing/2014/main" xmlns="" id="{355BFD4C-3F95-43BC-93C1-28FE9E86D033}"/>
              </a:ext>
            </a:extLst>
          </p:cNvPr>
          <p:cNvSpPr txBox="1"/>
          <p:nvPr>
            <p:custDataLst>
              <p:tags r:id="rId26"/>
            </p:custDataLst>
          </p:nvPr>
        </p:nvSpPr>
        <p:spPr>
          <a:xfrm>
            <a:off x="126999" y="4181940"/>
            <a:ext cx="2594484" cy="140321"/>
          </a:xfrm>
          <a:prstGeom prst="rect">
            <a:avLst/>
          </a:prstGeom>
          <a:noFill/>
        </p:spPr>
        <p:txBody>
          <a:bodyPr vert="horz" wrap="square" lIns="0" tIns="0" rIns="0" bIns="0" rtlCol="0" anchor="ctr" anchorCtr="0">
            <a:noAutofit/>
          </a:bodyPr>
          <a:lstStyle/>
          <a:p>
            <a:r>
              <a:rPr lang="fr-FR" sz="1100" b="1" spc="-6" dirty="0">
                <a:solidFill>
                  <a:schemeClr val="dk1"/>
                </a:solidFill>
                <a:latin typeface="Calibri" panose="020F0502020204030204" pitchFamily="34" charset="0"/>
              </a:rPr>
              <a:t>2,000 LBS + of Hyper Concentrâtes Prepared</a:t>
            </a:r>
            <a:endParaRPr lang="en-US" sz="1100" b="1" spc="-6" dirty="0">
              <a:solidFill>
                <a:schemeClr val="dk1"/>
              </a:solidFill>
              <a:latin typeface="Calibri" panose="020F0502020204030204" pitchFamily="34" charset="0"/>
            </a:endParaRPr>
          </a:p>
        </p:txBody>
      </p:sp>
      <p:sp>
        <p:nvSpPr>
          <p:cNvPr id="214" name="OTLSHAPE_T_bd54273bd297413fbb133a5cae83a262_Shape">
            <a:extLst>
              <a:ext uri="{FF2B5EF4-FFF2-40B4-BE49-F238E27FC236}">
                <a16:creationId xmlns:a16="http://schemas.microsoft.com/office/drawing/2014/main" xmlns="" id="{E8B670A6-D8E1-490F-9E18-79E6FECC1074}"/>
              </a:ext>
            </a:extLst>
          </p:cNvPr>
          <p:cNvSpPr/>
          <p:nvPr>
            <p:custDataLst>
              <p:tags r:id="rId27"/>
            </p:custDataLst>
          </p:nvPr>
        </p:nvSpPr>
        <p:spPr>
          <a:xfrm>
            <a:off x="10921209" y="4432300"/>
            <a:ext cx="76200" cy="203200"/>
          </a:xfrm>
          <a:prstGeom prst="rect">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OTLSHAPE_T_bd54273bd297413fbb133a5cae83a262_JoinedDate">
            <a:extLst>
              <a:ext uri="{FF2B5EF4-FFF2-40B4-BE49-F238E27FC236}">
                <a16:creationId xmlns:a16="http://schemas.microsoft.com/office/drawing/2014/main" xmlns="" id="{028CEAC6-9647-4F4C-93BA-CB4FECF3DDE2}"/>
              </a:ext>
            </a:extLst>
          </p:cNvPr>
          <p:cNvSpPr txBox="1"/>
          <p:nvPr>
            <p:custDataLst>
              <p:tags r:id="rId28"/>
            </p:custDataLst>
          </p:nvPr>
        </p:nvSpPr>
        <p:spPr>
          <a:xfrm>
            <a:off x="11039447" y="4456388"/>
            <a:ext cx="622300" cy="155025"/>
          </a:xfrm>
          <a:prstGeom prst="rect">
            <a:avLst/>
          </a:prstGeom>
          <a:noFill/>
        </p:spPr>
        <p:txBody>
          <a:bodyPr vert="horz" wrap="square" lIns="0" tIns="0" rIns="0" bIns="0" rtlCol="0" anchor="ctr" anchorCtr="0">
            <a:spAutoFit/>
          </a:bodyPr>
          <a:lstStyle/>
          <a:p>
            <a:r>
              <a:rPr lang="en-US" sz="1000" spc="-8">
                <a:solidFill>
                  <a:schemeClr val="dk2"/>
                </a:solidFill>
                <a:latin typeface="Calibri" panose="020F0502020204030204" pitchFamily="34" charset="0"/>
              </a:rPr>
              <a:t>12/27/2017</a:t>
            </a:r>
          </a:p>
        </p:txBody>
      </p:sp>
      <p:sp>
        <p:nvSpPr>
          <p:cNvPr id="221" name="OTLSHAPE_T_bd54273bd297413fbb133a5cae83a262_Title">
            <a:extLst>
              <a:ext uri="{FF2B5EF4-FFF2-40B4-BE49-F238E27FC236}">
                <a16:creationId xmlns:a16="http://schemas.microsoft.com/office/drawing/2014/main" xmlns="" id="{3290C4E2-2986-4D64-80B5-4081ACFE18A5}"/>
              </a:ext>
            </a:extLst>
          </p:cNvPr>
          <p:cNvSpPr txBox="1"/>
          <p:nvPr>
            <p:custDataLst>
              <p:tags r:id="rId29"/>
            </p:custDataLst>
          </p:nvPr>
        </p:nvSpPr>
        <p:spPr>
          <a:xfrm>
            <a:off x="127000" y="4448640"/>
            <a:ext cx="1574800" cy="170519"/>
          </a:xfrm>
          <a:prstGeom prst="rect">
            <a:avLst/>
          </a:prstGeom>
          <a:noFill/>
        </p:spPr>
        <p:txBody>
          <a:bodyPr vert="horz" wrap="square" lIns="0" tIns="0" rIns="0" bIns="0" rtlCol="0" anchor="ctr" anchorCtr="0">
            <a:spAutoFit/>
          </a:bodyPr>
          <a:lstStyle/>
          <a:p>
            <a:r>
              <a:rPr lang="en-US" sz="1100" b="1" spc="-4">
                <a:solidFill>
                  <a:schemeClr val="dk1"/>
                </a:solidFill>
                <a:latin typeface="Calibri" panose="020F0502020204030204" pitchFamily="34" charset="0"/>
              </a:rPr>
              <a:t>Sale of Hyper Concentrates</a:t>
            </a:r>
          </a:p>
        </p:txBody>
      </p:sp>
      <p:sp>
        <p:nvSpPr>
          <p:cNvPr id="169" name="Rectangle 168">
            <a:extLst>
              <a:ext uri="{FF2B5EF4-FFF2-40B4-BE49-F238E27FC236}">
                <a16:creationId xmlns:a16="http://schemas.microsoft.com/office/drawing/2014/main" xmlns="" id="{286D6F38-B2D6-41DC-BBA2-7457C27EBEED}"/>
              </a:ext>
            </a:extLst>
          </p:cNvPr>
          <p:cNvSpPr/>
          <p:nvPr/>
        </p:nvSpPr>
        <p:spPr>
          <a:xfrm>
            <a:off x="4917633" y="809034"/>
            <a:ext cx="2356735" cy="523220"/>
          </a:xfrm>
          <a:prstGeom prst="rect">
            <a:avLst/>
          </a:prstGeom>
        </p:spPr>
        <p:txBody>
          <a:bodyPr wrap="none">
            <a:spAutoFit/>
          </a:bodyPr>
          <a:lstStyle/>
          <a:p>
            <a:pPr algn="ctr"/>
            <a:r>
              <a:rPr lang="en-US" sz="2800" b="1" dirty="0"/>
              <a:t>Pilot Project</a:t>
            </a:r>
          </a:p>
        </p:txBody>
      </p:sp>
      <p:sp>
        <p:nvSpPr>
          <p:cNvPr id="170" name="TextBox 169">
            <a:extLst>
              <a:ext uri="{FF2B5EF4-FFF2-40B4-BE49-F238E27FC236}">
                <a16:creationId xmlns:a16="http://schemas.microsoft.com/office/drawing/2014/main" xmlns="" id="{E9B91016-4468-4C33-93FB-5145C4B9D08B}"/>
              </a:ext>
            </a:extLst>
          </p:cNvPr>
          <p:cNvSpPr txBox="1"/>
          <p:nvPr/>
        </p:nvSpPr>
        <p:spPr>
          <a:xfrm>
            <a:off x="1691810" y="1530220"/>
            <a:ext cx="9347637" cy="461665"/>
          </a:xfrm>
          <a:prstGeom prst="rect">
            <a:avLst/>
          </a:prstGeom>
          <a:noFill/>
        </p:spPr>
        <p:txBody>
          <a:bodyPr wrap="square" rtlCol="0">
            <a:spAutoFit/>
          </a:bodyPr>
          <a:lstStyle/>
          <a:p>
            <a:pPr algn="ctr"/>
            <a:r>
              <a:rPr lang="en-US" sz="2400" b="1" u="sng" dirty="0"/>
              <a:t>Selling Hyper Concentrates </a:t>
            </a:r>
            <a:r>
              <a:rPr lang="en-US" sz="2400" dirty="0"/>
              <a:t>for </a:t>
            </a:r>
            <a:r>
              <a:rPr lang="en-US" sz="2400" b="1" u="sng" dirty="0"/>
              <a:t>Scaled Up Recovery</a:t>
            </a:r>
          </a:p>
        </p:txBody>
      </p:sp>
    </p:spTree>
    <p:custDataLst>
      <p:tags r:id="rId1"/>
    </p:custDataLst>
    <p:extLst>
      <p:ext uri="{BB962C8B-B14F-4D97-AF65-F5344CB8AC3E}">
        <p14:creationId xmlns:p14="http://schemas.microsoft.com/office/powerpoint/2010/main" val="3841865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Q3VsdHVyZUluZm9OYW1lIjoiZW4tVVMiLCJTdHlsZU5hbWUiOm51bGwsIlZlcnNpb24iOnsiJGlkIjoiMiIsIlZlcnNpb24iOiIzLjEuMSIsIk9yaWdpbmFsQXNzZW1ibHlWZXJzaW9uIjoiMy4xOC4wMi4wMCIsIkVkaXRpb24iOiJCYXNpYyIsIklzUGx1c0VkaXRpb24iOmZhbHNlfSwiRWZmZWN0IjoxLCJTdHlsZSI6eyIkaWQiOiIzIiwiVGltZWJhbmRTdHlsZSI6eyIkaWQiOiI0IiwiU2NhbGVNYXJraW5nIjowLCJTaGFwZSI6MTMsIlNoYXBlU3R5bGUiOnsiJGlkIjoiNSIsIk1hcmdpbiI6eyIkaWQiOiI2IiwiVG9wIjowLCJMZWZ0IjoxMCwiUmlnaHQiOjEwLCJCb3R0b20iOjB9LCJQYWRkaW5nIjp7IiRpZCI6IjciLCJUb3AiOjUsIkxlZnQiOjEzLCJSaWdodCI6MTMsIkJvdHRvbSI6NX0sIkJhY2tncm91bmQiOnsiJGlkIjoiOCIsIkNvbG9yIjp7IiRpZCI6IjkiLCJBIjoyNTUsIlIiOjY4LCJHIjo4NCwiQiI6MTA2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ywiUXVpY2tQb3NpdGlvbiI6MSwiQWJzb2x1dGVQb3NpdGlvbiI6MjQwLjAsIk1hcmdpbiI6eyIkaWQiOiI0OSIsIlRvcCI6MCwiTGVmdCI6MTAsIlJpZ2h0IjoxMCwiQm90dG9tIjowfSwiUGFkZGluZyI6eyIkaWQiOiI1MCIsIlRvcCI6MCwiTGVmdCI6MCwiUmlnaHQiOjAsIkJvdHRvbSI6MH0sIkJhY2tncm91bmQiOnsiJGlkIjoiNTEiLCJDb2xvciI6eyIkaWQiOiI1MiIsIkEiOjI1NSwiUiI6MTE1LCJHIjoxMTUsIkIiOjExNX19LCJJc1Zpc2libGUiOnRydWUsIldpZHRoIjowLjAsIkhlaWdodCI6MC4wLCJCb3JkZXJTdHlsZSI6bnVsbCwiUGFyZW50U3R5bGUiOm51bGx9LCJEZWZhdWx0TWlsZXN0b25lU3R5bGUiOnsiJGlkIjoiNTMiLCJTaGFwZSI6Mi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MxLCJHIjo3MywiQiI6MTI2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wLCJHIjoxMTQsIkIiOjE4OH19LCJJc1Zpc2libGUiOnRydWUsIldpZHRoIjoxOC4wLCJIZWlnaHQiOjIw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EsIkZvbnROYW1lIjoiQ2FsaWJyaSIsIklzQm9sZCI6dHJ1ZSwiSXNJdGFsaWMiOmZhbHNlLCJJc1VuZGVybGluZWQiOmZhbHNlLCJQYXJlbnRTdHlsZSI6bnVsbH0sIkF1dG9TaXplIjowLCJGb3JlZ3JvdW5kIjp7IiRpZCI6IjY5IiwiQ29sb3IiOnsiJGlkIjoiNzAiLCJBIjoyNTUsIlIiOjAsIkciOjAsIkIiOjB9fSwiTWF4V2lkdGgiOjIwMC4wLCJNYXhIZWlnaHQiOiJJbmZpbml0eSIsIlNtYXJ0Rm9yZWdyb3VuZElzQWN0aXZlIjpmYWxzZSwiSG9yaXpvbnRhbEFsaWdubWVudCI6MCwiVmVydGljYWxBbGlnbm1lbnQiOjAsIlNtYXJ0Rm9yZWdyb3VuZCI6bnVsb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iIsIlNoYXBlIjoyLCJTaGFwZVRoaWNrbmVzcyI6MSwiRHVyYXRpb25Gb3JtYXQiOjAsIkluY2x1ZGVOb25Xb3JraW5nRGF5c0luRHVyYXRpb24iOmZhbHNlLCJQZXJjZW50YWdlQ29tcGxldGVTdHlsZSI6eyIkaWQiOiI4MyIsIkZvbnRTZXR0aW5ncyI6eyIkaWQiOiI4NCIsIkZvbnRTaXplIjoxMCwiRm9udE5hbWUiOiJDYWxpYnJpIiwiSXNCb2xkIjpmYWxzZSwiSXNJdGFsaWMiOmZhbHNlLCJJc1VuZGVybGluZWQiOmZhbHNlLCJQYXJlbnRTdHlsZSI6bnVsbH0sIkF1dG9TaXplIjowLCJGb3JlZ3JvdW5kIjp7IiRpZCI6Ijg1IiwiQ29sb3IiOnsiJGlkIjoiODYiLCJBIjoyNTUsIlIiOjIzNywiRyI6MTI1LCJCIjo0OX19LCJNYXhXaWR0aCI6MjAwLjAsIk1heEhlaWdodCI6IkluZmluaXR5IiwiU21hcnRGb3JlZ3JvdW5kSXNBY3RpdmUiOmZhbHNlLCJIb3Jpem9udGFsQWxpZ25tZW50IjowLCJWZXJ0aWNhbEFsaWdubWVudCI6MCwiU21hcnRGb3JlZ3JvdW5kIjpudWxsLCJNYXJnaW4iOnsiJGlkIjoiODciLCJUb3AiOjAsIkxlZnQiOjAsIlJpZ2h0IjowLCJCb3R0b20iOjB9LCJQYWRkaW5nIjp7IiRpZCI6Ijg4IiwiVG9wIjowLCJMZWZ0IjowLCJSaWdodCI6MCwiQm90dG9tIjowfSwiQmFja2dyb3VuZCI6eyIkaWQiOiI4OSIsIkNvbG9yIjp7IiRyZWYiOiIyMCJ9fSwiSXNWaXNpYmxlIjp0cnVlLCJXaWR0aCI6MC4wLCJIZWlnaHQiOjAuMCwiQm9yZGVyU3R5bGUiOm51bGwsIlBhcmVudFN0eWxlIjpudWxsfSwiRHVyYXRpb25TdHlsZSI6eyIkaWQiOiI5MCIsIkZvbnRTZXR0aW5ncyI6eyIkaWQiOiI5MSIsIkZvbnRTaXplIjoxMCwiRm9udE5hbWUiOiJDYWxpYnJpIiwiSXNCb2xkIjpmYWxzZSwiSXNJdGFsaWMiOmZhbHNlLCJJc1VuZGVybGluZWQiOmZhbHNlLCJQYXJlbnRTdHlsZSI6bnVsbH0sIkF1dG9TaXplIjowLCJGb3JlZ3JvdW5kIjp7IiRpZCI6IjkyIiwiQ29sb3IiOnsiJGlkIjoiOTMiLCJBIjoyNTUsIlIiOjIzNywiRyI6MTI1LCJCIjo0OX19LCJNYXhXaWR0aCI6MjAwLjAsIk1heEhlaWdodCI6IkluZmluaXR5IiwiU21hcnRGb3JlZ3JvdW5kSXNBY3RpdmUiOmZhbHNlLCJIb3Jpem9udGFsQWxpZ25tZW50IjowLCJWZXJ0aWNhbEFsaWdubWVudCI6MCwiU21hcnRGb3JlZ3JvdW5kIjpudWxsLCJNYXJnaW4iOnsiJGlkIjoiOTQiLCJUb3AiOjAsIkxlZnQiOjAsIlJpZ2h0IjowLCJCb3R0b20iOjB9LCJQYWRkaW5nIjp7IiRpZCI6Ijk1IiwiVG9wIjowLCJMZWZ0IjowLCJSaWdodCI6MCwiQm90dG9tIjowfSwiQmFja2dyb3VuZCI6eyIkaWQiOiI5NiIsIkNvbG9yIjp7IiRyZWYiOiIyMCJ9fSwiSXNWaXNpYmxlIjp0cnVlLCJXaWR0aCI6MC4wLCJIZWlnaHQiOjAuMCwiQm9yZGVyU3R5bGUiOm51bGwsIlBhcmVudFN0eWxlIjpudWxsfSwiSG9yaXpvbnRhbENvbm5lY3RvclN0eWxlIjp7IiRpZCI6Ijk3IiwiTGluZUNvbG9yIjp7IiRpZCI6Ijk4IiwiJHR5cGUiOiJOTFJFLkNvbW1vbi5Eb20uU29saWRDb2xvckJydXNoLCBOTFJFLkNvbW1vbiIsIkNvbG9yIjp7IiRpZCI6Ijk5IiwiQSI6MjU1LCJSIjoyMDQsIkciOjIwNCwiQiI6MjA0fX0sIkxpbmVXZWlnaHQiOjEuMCwiTGluZVR5cGUiOjAsIlBhcmVudFN0eWxlIjpudWxsfSwiVmVydGljYWxDb25uZWN0b3JTdHlsZSI6eyIkaWQiOiIxMDAiLCJMaW5lQ29sb3IiOnsiJGlkIjoiMTAxIiwiJHR5cGUiOiJOTFJFLkNvbW1vbi5Eb20uU29saWRDb2xvckJydXNoLCBOTFJFLkNvbW1vbiIsIkNvbG9yIjp7IiRpZCI6IjEwMi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zIiwiTWFyZ2luIjp7IiRpZCI6IjEwNCIsIlRvcCI6MCwiTGVmdCI6NCwiUmlnaHQiOjQsIkJvdHRvbSI6MH0sIlBhZGRpbmciOnsiJGlkIjoiMTA1IiwiVG9wIjowLCJMZWZ0IjowLCJSaWdodCI6MCwiQm90dG9tIjowfSwiQmFja2dyb3VuZCI6eyIkaWQiOiIxMDYiLCJDb2xvciI6eyIkaWQiOiIxMDciLCJBIjoyNTUsIlIiOjAsIkciOjExNCwiQiI6MTg4fX0sIklzVmlzaWJsZSI6dHJ1ZSwiV2lkdGgiOjAuMCwiSGVpZ2h0IjoxNi4wLCJCb3JkZXJTdHlsZSI6eyIkaWQiOiIxMDgiLCJMaW5lQ29sb3IiOnsiJGlkIjoiMTA5IiwiJHR5cGUiOiJOTFJFLkNvbW1vbi5Eb20uU29saWRDb2xvckJydXNoLCBOTFJFLkNvbW1vbiIsIkNvbG9yIjp7IiRpZCI6IjExMCIsIkEiOjI1NSwiUiI6MjU1LCJHIjowLCJCIjowfX0sIkxpbmVXZWlnaHQiOjAuMCwiTGluZVR5cGUiOjAsIlBhcmVudFN0eWxlIjpudWxsfSwiUGFyZW50U3R5bGUiOm51bGx9LCJUaXRsZVN0eWxlIjp7IiRpZCI6IjExMSIsIkZvbnRTZXR0aW5ncyI6eyIkaWQiOiIxMTIiLCJGb250U2l6ZSI6MTEsIkZvbnROYW1lIjoiQ2FsaWJyaSIsIklzQm9sZCI6dHJ1ZSwiSXNJdGFsaWMiOmZhbHNlLCJJc1VuZGVybGluZWQiOmZhbHNlLCJQYXJlbnRTdHlsZSI6bnVsbH0sIkF1dG9TaXplIjowLCJGb3JlZ3JvdW5kIjp7IiRpZCI6IjExMyIsIkNvbG9yIjp7IiRpZCI6IjExNCIsIkEiOjI1NSwiUiI6MCwiRyI6MCwiQiI6MH19LCJNYXhXaWR0aCI6OTYwLjAsIk1heEhlaWdodCI6IkluZmluaXR5IiwiU21hcnRGb3JlZ3JvdW5kSXNBY3RpdmUiOmZhbHNlLCJIb3Jpem9udGFsQWxpZ25tZW50IjoxLCJWZXJ0aWNhbEFsaWdubWVudCI6MCwiU21hcnRGb3JlZ3JvdW5kIjpudWxsLCJNYXJnaW4iOnsiJGlkIjoiMTE1IiwiVG9wIjowLCJMZWZ0IjowLCJSaWdodCI6MCwiQm90dG9tIjowfSwiUGFkZGluZyI6eyIkaWQiOiIxMTYiLCJUb3AiOjAsIkxlZnQiOjAsIlJpZ2h0IjowLCJCb3R0b20iOjB9LCJCYWNrZ3JvdW5kIjp7IiRpZCI6IjExNyIsIkNvbG9yIjp7IiRyZWYiOiIyMCJ9fSwiSXNWaXNpYmxlIjp0cnVlLCJXaWR0aCI6MC4wLCJIZWlnaHQiOjAuMCwiQm9yZGVyU3R5bGUiOm51bGwsIlBhcmVudFN0eWxlIjpudWxsfSwiRGF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Y4LCJHIjo4NCwiQiI6MTA2fX0sIk1heFdpZHRoIjoyMDAuMCwiTWF4SGVpZ2h0IjoiSW5maW5pdHkiLCJTbWFydEZvcmVncm91bmRJc0FjdGl2ZSI6ZmFsc2UsIkhvcml6b250YWxBbGlnbm1lbnQiOjAsIlZlcnRpY2FsQWxpZ25tZW50IjowLCJTbWFydEZvcmVncm91bmQiOm51bGwsIk1hcmdpbiI6eyIkaWQiOiIxMjIiLCJUb3AiOjAsIkxlZnQiOjAsIlJpZ2h0IjowLCJCb3R0b20iOjB9LCJQYWRkaW5nIjp7IiRpZCI6IjEyMyIsIlRvcCI6MCwiTGVmdCI6MCwiUmlnaHQiOjAsIkJvdHRvbSI6MH0sIkJhY2tncm91bmQiOnsiJGlkIjoiMTI0IiwiQ29sb3IiOnsiJHJlZiI6IjIwIn19LCJJc1Zpc2libGUiOnRydWUsIldpZHRoIjowLjAsIkhlaWdodCI6MC4wLCJCb3JkZXJTdHlsZSI6bnVsbCwiUGFyZW50U3R5bGUiOm51bGx9LCJEYXRlRm9ybWF0Ijp7IiRpZCI6IjEyNS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ciLCJTdGFydERhdGUiOiIwMDAxLTAxLTAxVDAwOjAwOjAwIiwiRW5kRGF0ZSI6IjIwMTctMDctMjBUMjM6NTk6MDAiLCJGb3JtYXQiOiJNTU0iLCJUeXBlIjoyLCJBdXRvRGF0ZVJhbmdlIjp0cnVlLCJXb3JraW5nRGF5cyI6MTI3LCJUb2RheU1hcmtlclRleHQiOiJUb2RheSIsIkF1dG9TY2FsZVR5cGUiOnRydWV9LCJNaWxlc3RvbmVzIjpbXSwiVGFza3MiOlt7IiRpZCI6IjEyOCIsIkdyb3VwTmFtZSI6bnVsbCwiU3RhcnREYXRlIjoiMjAxNi0wOS0wMVQwMDowMDowMFoiLCJFbmREYXRlIjoiMjAxNi0xMS0wMVQyMzo1OTowMFoiLCJQZXJjZW50YWdlQ29tcGxldGUiOm51bGwsIlN0eWxlIjp7IiRpZCI6IjEyOSIsIlNoYXBlIjoyLCJTaGFwZVRoaWNrbmVzcyI6MSwiRHVyYXRpb25Gb3JtYXQiOjAsIkluY2x1ZGVOb25Xb3JraW5nRGF5c0luRHVyYXRpb24iOmZhbHNlLCJQZXJjZW50YWdlQ29tcGxldGVTdHlsZSI6eyIkaWQiOiIxMzAiLCJGb250U2V0dGluZ3MiOnsiJGlkIjoiMTMxIiwiRm9udFNpemUiOjEwLCJGb250TmFtZSI6IkNhbGlicmkiLCJJc0JvbGQiOmZhbHNlLCJJc0l0YWxpYyI6ZmFsc2UsIklzVW5kZXJsaW5lZCI6ZmFsc2UsIlBhcmVudFN0eWxlIjpudWxsfSwiQXV0b1NpemUiOjAsIkZvcmVncm91bmQiOnsiJGlkIjoiMTMyIiwiQ29sb3IiOnsiJHJlZiI6Ijg2In19LCJNYXhXaWR0aCI6MjAwLjAsIk1heEhlaWdodCI6IkluZmluaXR5IiwiU21hcnRGb3JlZ3JvdW5kSXNBY3RpdmUiOmZhbHNlLCJIb3Jpem9udGFsQWxpZ25tZW50IjowLCJWZXJ0aWNhbEFsaWdubWVudCI6MCwiU21hcnRGb3JlZ3JvdW5kIjpudWxsLCJNYXJnaW4iOnsiJGlkIjoiMTMzIiwiVG9wIjowLCJMZWZ0IjowLCJSaWdodCI6MCwiQm90dG9tIjowfSwiUGFkZGluZyI6eyIkaWQiOiIxMzQiLCJUb3AiOjAsIkxlZnQiOjAsIlJpZ2h0IjowLCJCb3R0b20iOjB9LCJCYWNrZ3JvdW5kIjp7IiRyZWYiOiI4OSJ9LCJJc1Zpc2libGUiOnRydWUsIldpZHRoIjowLjAsIkhlaWdodCI6MC4wLCJCb3JkZXJTdHlsZSI6eyIkaWQiOiIxMzUiLCJMaW5lQ29sb3IiOm51bGwsIkxpbmVXZWlnaHQiOjAuMCwiTGluZVR5cGUiOjAsIlBhcmVudFN0eWxlIjpudWxsfSwiUGFyZW50U3R5bGUiOm51bGx9LCJEdXJhdGlvblN0eWxlIjp7IiRpZCI6IjEzNiIsIkZvbnRTZXR0aW5ncyI6eyIkaWQiOiIxMzciLCJGb250U2l6ZSI6MTAsIkZvbnROYW1lIjoiQ2FsaWJyaSIsIklzQm9sZCI6ZmFsc2UsIklzSXRhbGljIjpmYWxzZSwiSXNVbmRlcmxpbmVkIjpmYWxzZSwiUGFyZW50U3R5bGUiOm51bGx9LCJBdXRvU2l6ZSI6MCwiRm9yZWdyb3VuZCI6eyIkaWQiOiIxMzgiLCJDb2xvciI6eyIkcmVmIjoiOTMifX0sIk1heFdpZHRoIjoyMDAuMCwiTWF4SGVpZ2h0IjoiSW5maW5pdHkiLCJTbWFydEZvcmVncm91bmRJc0FjdGl2ZSI6ZmFsc2UsIkhvcml6b250YWxBbGlnbm1lbnQiOjAsIlZlcnRpY2FsQWxpZ25tZW50IjowLCJTbWFydEZvcmVncm91bmQiOm51bGwsIk1hcmdpbiI6eyIkaWQiOiIxMzkiLCJUb3AiOjAsIkxlZnQiOjAsIlJpZ2h0IjowLCJCb3R0b20iOjB9LCJQYWRkaW5nIjp7IiRpZCI6IjE0MCIsIlRvcCI6MCwiTGVmdCI6MCwiUmlnaHQiOjAsIkJvdHRvbSI6MH0sIkJhY2tncm91bmQiOnsiJHJlZiI6Ijk2In0sIklzVmlzaWJsZSI6dHJ1ZSwiV2lkdGgiOjAuMCwiSGVpZ2h0IjowLjAsIkJvcmRlclN0eWxlIjp7IiRpZCI6IjE0MSIsIkxpbmVDb2xvciI6bnVsbCwiTGluZVdlaWdodCI6MC4wLCJMaW5lVHlwZSI6MCwiUGFyZW50U3R5bGUiOm51bGx9LCJQYXJlbnRTdHlsZSI6bnVsbH0sIkhvcml6b250YWxDb25uZWN0b3JTdHlsZSI6eyIkaWQiOiIxNDIiLCJMaW5lQ29sb3IiOnsiJHJlZiI6Ijk4In0sIkxpbmVXZWlnaHQiOjEuMCwiTGluZVR5cGUiOjAsIlBhcmVudFN0eWxlIjpudWxsfSwiVmVydGljYWxDb25uZWN0b3JTdHlsZSI6eyIkaWQiOiIxNDMiLCJMaW5lQ29sb3IiOnsiJHJlZiI6IjEwMS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Q0IiwiTWFyZ2luIjp7IiRpZCI6IjE0NSIsIlRvcCI6MCwiTGVmdCI6NCwiUmlnaHQiOjQsIkJvdHRvbSI6MH0sIlBhZGRpbmciOnsiJGlkIjoiMTQ2IiwiVG9wIjowLCJMZWZ0IjowLCJSaWdodCI6MCwiQm90dG9tIjowfSwiQmFja2dyb3VuZCI6eyIkaWQiOiIxNDciLCJDb2xvciI6eyIkaWQiOiIxNDgiLCJBIjoyNTUsIlIiOjI0OCwiRyI6MjcsIkIiOjJ9fSwiSXNWaXNpYmxlIjp0cnVlLCJXaWR0aCI6MC4wLCJIZWlnaHQiOjE2LjAsIkJvcmRlclN0eWxlIjp7IiRpZCI6IjE0OSIsIkxpbmVDb2xvciI6eyIkcmVmIjoiMTA5In0sIkxpbmVXZWlnaHQiOjAuMCwiTGluZVR5cGUiOjAsIlBhcmVudFN0eWxlIjpudWxsfSwiUGFyZW50U3R5bGUiOm51bGx9LCJUaXRsZVN0eWxlIjp7IiRpZCI6IjE1MCIsIkZvbnRTZXR0aW5ncyI6eyIkaWQiOiIxNTEiLCJGb250U2l6ZSI6MTEsIkZvbnROYW1lIjoiQ2FsaWJyaSIsIklzQm9sZCI6dHJ1ZSwiSXNJdGFsaWMiOmZhbHNlLCJJc1VuZGVybGluZWQiOmZhbHNlLCJQYXJlbnRTdHlsZSI6bnVsbH0sIkF1dG9TaXplIjowLCJGb3JlZ3JvdW5kIjp7IiRpZCI6IjE1MiIsIkNvbG9yIjp7IiRyZWYiOiIxMTQifX0sIk1heFdpZHRoIjo3MjAuMCwiTWF4SGVpZ2h0IjoiSW5maW5pdHkiLCJTbWFydEZvcmVncm91bmRJc0FjdGl2ZSI6ZmFsc2UsIkhvcml6b250YWxBbGlnbm1lbnQiOjEsIlZlcnRpY2FsQWxpZ25tZW50IjowLCJTbWFydEZvcmVncm91bmQiOm51bGwsIk1hcmdpbiI6eyIkaWQiOiIxNTMiLCJUb3AiOjAsIkxlZnQiOjAsIlJpZ2h0IjowLCJCb3R0b20iOjB9LCJQYWRkaW5nIjp7IiRpZCI6IjE1NCIsIlRvcCI6MCwiTGVmdCI6MCwiUmlnaHQiOjAsIkJvdHRvbSI6MH0sIkJhY2tncm91bmQiOnsiJHJlZiI6IjExNyJ9LCJJc1Zpc2libGUiOnRydWUsIldpZHRoIjowLjAsIkhlaWdodCI6MC4wLCJCb3JkZXJTdHlsZSI6eyIkaWQiOiIxNTUiLCJMaW5lQ29sb3IiOm51bGwsIkxpbmVXZWlnaHQiOjAuMCwiTGluZVR5cGUiOjAsIlBhcmVudFN0eWxlIjpudWxsfSwiUGFyZW50U3R5bGUiOm51bGx9LCJEYXRlU3R5bGUiOnsiJGlkIjoiMTU2IiwiRm9udFNldHRpbmdzIjp7IiRpZCI6IjE1NyIsIkZvbnRTaXplIjoxMCwiRm9udE5hbWUiOiJDYWxpYnJpIiwiSXNCb2xkIjpmYWxzZSwiSXNJdGFsaWMiOmZhbHNlLCJJc1VuZGVybGluZWQiOmZhbHNlLCJQYXJlbnRTdHlsZSI6bnVsbH0sIkF1dG9TaXplIjowLCJGb3JlZ3JvdW5kIjp7IiRpZCI6IjE1OCIsIkNvbG9yIjp7IiRpZCI6IjE1OSIsIkEiOjI1NSwiUiI6NjksIkciOjY5LCJCIjo2OX19LCJNYXhXaWR0aCI6MjAwLjAsIk1heEhlaWdodCI6IkluZmluaXR5IiwiU21hcnRGb3JlZ3JvdW5kSXNBY3RpdmUiOmZhbHNlLCJIb3Jpem9udGFsQWxpZ25tZW50IjowLCJWZXJ0aWNhbEFsaWdubWVudCI6MCwiU21hcnRGb3JlZ3JvdW5kIjpudWxsLCJNYXJnaW4iOnsiJGlkIjoiMTYwIiwiVG9wIjowLCJMZWZ0IjowLCJSaWdodCI6MCwiQm90dG9tIjowfSwiUGFkZGluZyI6eyIkaWQiOiIxNjEiLCJUb3AiOjAsIkxlZnQiOjAsIlJpZ2h0IjowLCJCb3R0b20iOjB9LCJCYWNrZ3JvdW5kIjp7IiRyZWYiOiIxMjQifSwiSXNWaXNpYmxlIjp0cnVlLCJXaWR0aCI6MC4wLCJIZWlnaHQiOjAuMCwiQm9yZGVyU3R5bGUiOnsiJGlkIjoiMTYyIiwiTGluZUNvbG9yIjpudWxsLCJMaW5lV2VpZ2h0IjowLjAsIkxpbmVUeXBlIjowLCJQYXJlbnRTdHlsZSI6bnVsbH0sIlBhcmVudFN0eWxlIjpudWxsfSwiRGF0ZUZvcm1hdCI6eyIkaWQiOiIxNjMiLCJGb3JtYXRTdHJpbmciOiJNL2Qv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E2MyJ9LCJJZCI6IjJmZTFmMGU4LTc1ZWQtNGIzNi1hZjk0LTMyNmUyMDdlMzRlMiIsIkltcG9ydElkIjpudWxsLCJUaXRsZSI6IkZpbmUgR3JpbmRpbmcgRGV2aWNlIEJ1aWx0IGluIENoaW5hIiwiTm90ZSI6bnVsbCwiSHlwZXJsaW5rIjpudWxsLCJJc0NoYW5nZWQiOmZhbHNlLCJJc05ldyI6ZmFsc2V9LHsiJGlkIjoiMTY0IiwiR3JvdXBOYW1lIjpudWxsLCJTdGFydERhdGUiOiIyMDE2LTEyLTAxVDAwOjAwOjAwWiIsIkVuZERhdGUiOiIyMDE2LTEyLTMxVDIzOjU5OjAwWiIsIlBlcmNlbnRhZ2VDb21wbGV0ZSI6bnVsbCwiU3R5bGUiOnsiJGlkIjoiMTY1IiwiU2hhcGUiOjIsIlNoYXBlVGhpY2tuZXNzIjoxLCJEdXJhdGlvbkZvcm1hdCI6MCwiSW5jbHVkZU5vbldvcmtpbmdEYXlzSW5EdXJhdGlvbiI6ZmFsc2UsIlBlcmNlbnRhZ2VDb21wbGV0ZVN0eWxlIjp7IiRpZCI6IjE2NiIsIkZvbnRTZXR0aW5ncyI6eyIkaWQiOiIxNjciLCJGb250U2l6ZSI6MTAsIkZvbnROYW1lIjoiQ2FsaWJyaSIsIklzQm9sZCI6ZmFsc2UsIklzSXRhbGljIjpmYWxzZSwiSXNVbmRlcmxpbmVkIjpmYWxzZSwiUGFyZW50U3R5bGUiOm51bGx9LCJBdXRvU2l6ZSI6MCwiRm9yZWdyb3VuZCI6eyIkaWQiOiIxNjgiLCJDb2xvciI6eyIkcmVmIjoiODYifX0sIk1heFdpZHRoIjoyMDAuMCwiTWF4SGVpZ2h0IjoiSW5maW5pdHkiLCJTbWFydEZvcmVncm91bmRJc0FjdGl2ZSI6ZmFsc2UsIkhvcml6b250YWxBbGlnbm1lbnQiOjAsIlZlcnRpY2FsQWxpZ25tZW50IjowLCJTbWFydEZvcmVncm91bmQiOm51bGwsIk1hcmdpbiI6eyIkaWQiOiIxNjkiLCJUb3AiOjAsIkxlZnQiOjAsIlJpZ2h0IjowLCJCb3R0b20iOjB9LCJQYWRkaW5nIjp7IiRpZCI6IjE3MCIsIlRvcCI6MCwiTGVmdCI6MCwiUmlnaHQiOjAsIkJvdHRvbSI6MH0sIkJhY2tncm91bmQiOnsiJHJlZiI6Ijg5In0sIklzVmlzaWJsZSI6dHJ1ZSwiV2lkdGgiOjAuMCwiSGVpZ2h0IjowLjAsIkJvcmRlclN0eWxlIjp7IiRpZCI6IjE3MSIsIkxpbmVDb2xvciI6bnVsbCwiTGluZVdlaWdodCI6MC4wLCJMaW5lVHlwZSI6MCwiUGFyZW50U3R5bGUiOm51bGx9LCJQYXJlbnRTdHlsZSI6bnVsbH0sIkR1cmF0aW9uU3R5bGUiOnsiJGlkIjoiMTcyIiwiRm9udFNldHRpbmdzIjp7IiRpZCI6IjE3MyIsIkZvbnRTaXplIjoxMCwiRm9udE5hbWUiOiJDYWxpYnJpIiwiSXNCb2xkIjpmYWxzZSwiSXNJdGFsaWMiOmZhbHNlLCJJc1VuZGVybGluZWQiOmZhbHNlLCJQYXJlbnRTdHlsZSI6bnVsbH0sIkF1dG9TaXplIjowLCJGb3JlZ3JvdW5kIjp7IiRpZCI6IjE3NCIsIkNvbG9yIjp7IiRyZWYiOiI5MyJ9fSwiTWF4V2lkdGgiOjIwMC4wLCJNYXhIZWlnaHQiOiJJbmZpbml0eSIsIlNtYXJ0Rm9yZWdyb3VuZElzQWN0aXZlIjpmYWxzZSwiSG9yaXpvbnRhbEFsaWdubWVudCI6MCwiVmVydGljYWxBbGlnbm1lbnQiOjAsIlNtYXJ0Rm9yZWdyb3VuZCI6bnVsbCwiTWFyZ2luIjp7IiRpZCI6IjE3NSIsIlRvcCI6MCwiTGVmdCI6MCwiUmlnaHQiOjAsIkJvdHRvbSI6MH0sIlBhZGRpbmciOnsiJGlkIjoiMTc2IiwiVG9wIjowLCJMZWZ0IjowLCJSaWdodCI6MCwiQm90dG9tIjowfSwiQmFja2dyb3VuZCI6eyIkcmVmIjoiOTYifSwiSXNWaXNpYmxlIjp0cnVlLCJXaWR0aCI6MC4wLCJIZWlnaHQiOjAuMCwiQm9yZGVyU3R5bGUiOnsiJGlkIjoiMTc3IiwiTGluZUNvbG9yIjpudWxsLCJMaW5lV2VpZ2h0IjowLjAsIkxpbmVUeXBlIjowLCJQYXJlbnRTdHlsZSI6bnVsbH0sIlBhcmVudFN0eWxlIjpudWxsfSwiSG9yaXpvbnRhbENvbm5lY3RvclN0eWxlIjp7IiRpZCI6IjE3OCIsIkxpbmVDb2xvciI6eyIkcmVmIjoiOTgifSwiTGluZVdlaWdodCI6MS4wLCJMaW5lVHlwZSI6MCwiUGFyZW50U3R5bGUiOm51bGx9LCJWZXJ0aWNhbENvbm5lY3RvclN0eWxlIjp7IiRpZCI6IjE3OSIsIkxpbmVDb2xvciI6eyIkcmVmIjoiMTAx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ODAiLCJNYXJnaW4iOnsiJGlkIjoiMTgxIiwiVG9wIjowLCJMZWZ0Ijo0LCJSaWdodCI6NCwiQm90dG9tIjowfSwiUGFkZGluZyI6eyIkaWQiOiIxODIiLCJUb3AiOjAsIkxlZnQiOjAsIlJpZ2h0IjowLCJCb3R0b20iOjB9LCJCYWNrZ3JvdW5kIjp7IiRpZCI6IjE4MyIsIkNvbG9yIjp7IiRpZCI6IjE4NCIsIkEiOjI1NSwiUiI6MjQ4LCJHIjoyNywiQiI6Mn19LCJJc1Zpc2libGUiOnRydWUsIldpZHRoIjowLjAsIkhlaWdodCI6MTYuMCwiQm9yZGVyU3R5bGUiOnsiJGlkIjoiMTg1IiwiTGluZUNvbG9yIjp7IiRyZWYiOiIxMDkifSwiTGluZVdlaWdodCI6MC4wLCJMaW5lVHlwZSI6MCwiUGFyZW50U3R5bGUiOm51bGx9LCJQYXJlbnRTdHlsZSI6bnVsbH0sIlRpdGxlU3R5bGUiOnsiJGlkIjoiMTg2IiwiRm9udFNldHRpbmdzIjp7IiRpZCI6IjE4NyIsIkZvbnRTaXplIjoxMSwiRm9udE5hbWUiOiJDYWxpYnJpIiwiSXNCb2xkIjp0cnVlLCJJc0l0YWxpYyI6ZmFsc2UsIklzVW5kZXJsaW5lZCI6ZmFsc2UsIlBhcmVudFN0eWxlIjpudWxsfSwiQXV0b1NpemUiOjAsIkZvcmVncm91bmQiOnsiJGlkIjoiMTg4IiwiQ29sb3IiOnsiJHJlZiI6IjExNCJ9fSwiTWF4V2lkdGgiOjcyMC4wLCJNYXhIZWlnaHQiOiJJbmZpbml0eSIsIlNtYXJ0Rm9yZWdyb3VuZElzQWN0aXZlIjpmYWxzZSwiSG9yaXpvbnRhbEFsaWdubWVudCI6MSwiVmVydGljYWxBbGlnbm1lbnQiOjAsIlNtYXJ0Rm9yZWdyb3VuZCI6bnVsbCwiTWFyZ2luIjp7IiRpZCI6IjE4OSIsIlRvcCI6MCwiTGVmdCI6MCwiUmlnaHQiOjAsIkJvdHRvbSI6MH0sIlBhZGRpbmciOnsiJGlkIjoiMTkwIiwiVG9wIjowLCJMZWZ0IjowLCJSaWdodCI6MCwiQm90dG9tIjowfSwiQmFja2dyb3VuZCI6eyIkcmVmIjoiMTE3In0sIklzVmlzaWJsZSI6dHJ1ZSwiV2lkdGgiOjAuMCwiSGVpZ2h0IjowLjAsIkJvcmRlclN0eWxlIjp7IiRpZCI6IjE5MSIsIkxpbmVDb2xvciI6bnVsbCwiTGluZVdlaWdodCI6MC4wLCJMaW5lVHlwZSI6MCwiUGFyZW50U3R5bGUiOm51bGx9LCJQYXJlbnRTdHlsZSI6bnVsbH0sIkRhdGVTdHlsZSI6eyIkaWQiOiIxOTIiLCJGb250U2V0dGluZ3MiOnsiJGlkIjoiMTkzIiwiRm9udFNpemUiOjEwLCJGb250TmFtZSI6IkNhbGlicmkiLCJJc0JvbGQiOmZhbHNlLCJJc0l0YWxpYyI6ZmFsc2UsIklzVW5kZXJsaW5lZCI6ZmFsc2UsIlBhcmVudFN0eWxlIjpudWxsfSwiQXV0b1NpemUiOjAsIkZvcmVncm91bmQiOnsiJGlkIjoiMTk0IiwiQ29sb3IiOnsiJHJlZiI6IjEyMSJ9fSwiTWF4V2lkdGgiOjIwMC4wLCJNYXhIZWlnaHQiOiJJbmZpbml0eSIsIlNtYXJ0Rm9yZWdyb3VuZElzQWN0aXZlIjpmYWxzZSwiSG9yaXpvbnRhbEFsaWdubWVudCI6MCwiVmVydGljYWxBbGlnbm1lbnQiOjAsIlNtYXJ0Rm9yZWdyb3VuZCI6bnVsbCwiTWFyZ2luIjp7IiRpZCI6IjE5NSIsIlRvcCI6MCwiTGVmdCI6MCwiUmlnaHQiOjAsIkJvdHRvbSI6MH0sIlBhZGRpbmciOnsiJGlkIjoiMTk2IiwiVG9wIjowLCJMZWZ0IjowLCJSaWdodCI6MCwiQm90dG9tIjowfSwiQmFja2dyb3VuZCI6eyIkcmVmIjoiMTI0In0sIklzVmlzaWJsZSI6dHJ1ZSwiV2lkdGgiOjAuMCwiSGVpZ2h0IjowLjAsIkJvcmRlclN0eWxlIjp7IiRpZCI6IjE5NyIsIkxpbmVDb2xvciI6bnVsbCwiTGluZVdlaWdodCI6MC4wLCJMaW5lVHlwZSI6MCwiUGFyZW50U3R5bGUiOm51bGx9LCJQYXJlbnRTdHlsZSI6bnVsbH0sIkRhdGVGb3JtYXQiOnsiJGlkIjoiMTk4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sIlNtYXJ0RHVyYXRpb25BY3RpdmF0ZWQiOmZhbHNlLCJEYXRlRm9ybWF0Ijp7IiRyZWYiOiIxOTgifSwiSWQiOiIxNDY2NzY2Yi03YzEzLTRhMDUtYWNhZC1mNWM3MjBmNDQ4M2UiLCJJbXBvcnRJZCI6bnVsbCwiVGl0bGUiOiJUZXN0IEZpbmUgR3JpbmRpbmcgRGV2aWNlIHdpdGggRWwgQ2FwaXRhbiBPcmUiLCJOb3RlIjpudWxsLCJIeXBlcmxpbmsiOm51bGwsIklzQ2hhbmdlZCI6ZmFsc2UsIklzTmV3IjpmYWxzZX0seyIkaWQiOiIxOTkiLCJHcm91cE5hbWUiOm51bGwsIlN0YXJ0RGF0ZSI6IjIwMTctMDEtMDFUMDA6MDA6MDBaIiwiRW5kRGF0ZSI6IjIwMTctMDQtMTVUMjM6NTk6MDBaIiwiUGVyY2VudGFnZUNvbXBsZXRlIjpudWxsLCJTdHlsZSI6eyIkaWQiOiIyMDAiLCJTaGFwZSI6MiwiU2hhcGVUaGlja25lc3MiOjEsIkR1cmF0aW9uRm9ybWF0IjowLCJJbmNsdWRlTm9uV29ya2luZ0RheXNJbkR1cmF0aW9uIjpmYWxzZSwiUGVyY2VudGFnZUNvbXBsZXRlU3R5bGUiOnsiJGlkIjoiMjAxIiwiRm9udFNldHRpbmdzIjp7IiRpZCI6IjIwMiIsIkZvbnRTaXplIjoxMCwiRm9udE5hbWUiOiJDYWxpYnJpIiwiSXNCb2xkIjpmYWxzZSwiSXNJdGFsaWMiOmZhbHNlLCJJc1VuZGVybGluZWQiOmZhbHNlLCJQYXJlbnRTdHlsZSI6bnVsbH0sIkF1dG9TaXplIjowLCJGb3JlZ3JvdW5kIjp7IiRpZCI6IjIwMyIsIkNvbG9yIjp7IiRyZWYiOiI4NiJ9fSwiTWF4V2lkdGgiOjIwMC4wLCJNYXhIZWlnaHQiOiJJbmZpbml0eSIsIlNtYXJ0Rm9yZWdyb3VuZElzQWN0aXZlIjpmYWxzZSwiSG9yaXpvbnRhbEFsaWdubWVudCI6MCwiVmVydGljYWxBbGlnbm1lbnQiOjAsIlNtYXJ0Rm9yZWdyb3VuZCI6bnVsbCwiTWFyZ2luIjp7IiRpZCI6IjIwNCIsIlRvcCI6MCwiTGVmdCI6MCwiUmlnaHQiOjAsIkJvdHRvbSI6MH0sIlBhZGRpbmciOnsiJGlkIjoiMjA1IiwiVG9wIjowLCJMZWZ0IjowLCJSaWdodCI6MCwiQm90dG9tIjowfSwiQmFja2dyb3VuZCI6eyIkcmVmIjoiODkifSwiSXNWaXNpYmxlIjp0cnVlLCJXaWR0aCI6MC4wLCJIZWlnaHQiOjAuMCwiQm9yZGVyU3R5bGUiOnsiJGlkIjoiMjA2IiwiTGluZUNvbG9yIjpudWxsLCJMaW5lV2VpZ2h0IjowLjAsIkxpbmVUeXBlIjowLCJQYXJlbnRTdHlsZSI6bnVsbH0sIlBhcmVudFN0eWxlIjpudWxsfSwiRHVyYXRpb25TdHlsZSI6eyIkaWQiOiIyMDciLCJGb250U2V0dGluZ3MiOnsiJGlkIjoiMjA4IiwiRm9udFNpemUiOjEwLCJGb250TmFtZSI6IkNhbGlicmkiLCJJc0JvbGQiOmZhbHNlLCJJc0l0YWxpYyI6ZmFsc2UsIklzVW5kZXJsaW5lZCI6ZmFsc2UsIlBhcmVudFN0eWxlIjpudWxsfSwiQXV0b1NpemUiOjAsIkZvcmVncm91bmQiOnsiJGlkIjoiMjA5IiwiQ29sb3IiOnsiJHJlZiI6IjkzIn19LCJNYXhXaWR0aCI6MjAwLjAsIk1heEhlaWdodCI6IkluZmluaXR5IiwiU21hcnRGb3JlZ3JvdW5kSXNBY3RpdmUiOmZhbHNlLCJIb3Jpem9udGFsQWxpZ25tZW50IjowLCJWZXJ0aWNhbEFsaWdubWVudCI6MCwiU21hcnRGb3JlZ3JvdW5kIjpudWxsLCJNYXJnaW4iOnsiJGlkIjoiMjEwIiwiVG9wIjowLCJMZWZ0IjowLCJSaWdodCI6MCwiQm90dG9tIjowfSwiUGFkZGluZyI6eyIkaWQiOiIyMTEiLCJUb3AiOjAsIkxlZnQiOjAsIlJpZ2h0IjowLCJCb3R0b20iOjB9LCJCYWNrZ3JvdW5kIjp7IiRyZWYiOiI5NiJ9LCJJc1Zpc2libGUiOnRydWUsIldpZHRoIjowLjAsIkhlaWdodCI6MC4wLCJCb3JkZXJTdHlsZSI6eyIkaWQiOiIyMTIiLCJMaW5lQ29sb3IiOm51bGwsIkxpbmVXZWlnaHQiOjAuMCwiTGluZVR5cGUiOjAsIlBhcmVudFN0eWxlIjpudWxsfSwiUGFyZW50U3R5bGUiOm51bGx9LCJIb3Jpem9udGFsQ29ubmVjdG9yU3R5bGUiOnsiJGlkIjoiMjEzIiwiTGluZUNvbG9yIjp7IiRyZWYiOiI5OCJ9LCJMaW5lV2VpZ2h0IjoxLjAsIkxpbmVUeXBlIjowLCJQYXJlbnRTdHlsZSI6bnVsbH0sIlZlcnRpY2FsQ29ubmVjdG9yU3R5bGUiOnsiJGlkIjoiMjE0IiwiTGluZUNvbG9yIjp7IiRyZWYiOiIxMDE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IxNSIsIk1hcmdpbiI6eyIkaWQiOiIyMTYiLCJUb3AiOjAsIkxlZnQiOjQsIlJpZ2h0Ijo0LCJCb3R0b20iOjB9LCJQYWRkaW5nIjp7IiRpZCI6IjIxNyIsIlRvcCI6MCwiTGVmdCI6MCwiUmlnaHQiOjAsIkJvdHRvbSI6MH0sIkJhY2tncm91bmQiOnsiJGlkIjoiMjE4IiwiQ29sb3IiOnsiJGlkIjoiMjE5IiwiQSI6MjU1LCJSIjoyNDgsIkciOjI3LCJCIjoyfX0sIklzVmlzaWJsZSI6dHJ1ZSwiV2lkdGgiOjAuMCwiSGVpZ2h0IjoxNi4wLCJCb3JkZXJTdHlsZSI6eyIkaWQiOiIyMjAiLCJMaW5lQ29sb3IiOnsiJHJlZiI6IjEwOSJ9LCJMaW5lV2VpZ2h0IjowLjAsIkxpbmVUeXBlIjowLCJQYXJlbnRTdHlsZSI6bnVsbH0sIlBhcmVudFN0eWxlIjpudWxsfSwiVGl0bGVTdHlsZSI6eyIkaWQiOiIyMjEiLCJGb250U2V0dGluZ3MiOnsiJGlkIjoiMjIyIiwiRm9udFNpemUiOjExLCJGb250TmFtZSI6IkNhbGlicmkiLCJJc0JvbGQiOnRydWUsIklzSXRhbGljIjpmYWxzZSwiSXNVbmRlcmxpbmVkIjpmYWxzZSwiUGFyZW50U3R5bGUiOm51bGx9LCJBdXRvU2l6ZSI6MCwiRm9yZWdyb3VuZCI6eyIkaWQiOiIyMjMiLCJDb2xvciI6eyIkcmVmIjoiMTE0In19LCJNYXhXaWR0aCI6NzIwLjAsIk1heEhlaWdodCI6IkluZmluaXR5IiwiU21hcnRGb3JlZ3JvdW5kSXNBY3RpdmUiOmZhbHNlLCJIb3Jpem9udGFsQWxpZ25tZW50IjoxLCJWZXJ0aWNhbEFsaWdubWVudCI6MCwiU21hcnRGb3JlZ3JvdW5kIjpudWxsLCJNYXJnaW4iOnsiJGlkIjoiMjI0IiwiVG9wIjowLCJMZWZ0IjowLCJSaWdodCI6MCwiQm90dG9tIjowfSwiUGFkZGluZyI6eyIkaWQiOiIyMjUiLCJUb3AiOjAsIkxlZnQiOjAsIlJpZ2h0IjowLCJCb3R0b20iOjB9LCJCYWNrZ3JvdW5kIjp7IiRyZWYiOiIxMTcifSwiSXNWaXNpYmxlIjp0cnVlLCJXaWR0aCI6MC4wLCJIZWlnaHQiOjAuMCwiQm9yZGVyU3R5bGUiOnsiJGlkIjoiMjI2IiwiTGluZUNvbG9yIjpudWxsLCJMaW5lV2VpZ2h0IjowLjAsIkxpbmVUeXBlIjowLCJQYXJlbnRTdHlsZSI6bnVsbH0sIlBhcmVudFN0eWxlIjpudWxsfSwiRGF0ZVN0eWxlIjp7IiRpZCI6IjIyNyIsIkZvbnRTZXR0aW5ncyI6eyIkaWQiOiIyMjgiLCJGb250U2l6ZSI6MTAsIkZvbnROYW1lIjoiQ2FsaWJyaSIsIklzQm9sZCI6ZmFsc2UsIklzSXRhbGljIjpmYWxzZSwiSXNVbmRlcmxpbmVkIjpmYWxzZSwiUGFyZW50U3R5bGUiOm51bGx9LCJBdXRvU2l6ZSI6MCwiRm9yZWdyb3VuZCI6eyIkaWQiOiIyMjkiLCJDb2xvciI6eyIkcmVmIjoiMTIxIn19LCJNYXhXaWR0aCI6MjAwLjAsIk1heEhlaWdodCI6IkluZmluaXR5IiwiU21hcnRGb3JlZ3JvdW5kSXNBY3RpdmUiOmZhbHNlLCJIb3Jpem9udGFsQWxpZ25tZW50IjowLCJWZXJ0aWNhbEFsaWdubWVudCI6MCwiU21hcnRGb3JlZ3JvdW5kIjpudWxsLCJNYXJnaW4iOnsiJGlkIjoiMjMwIiwiVG9wIjowLCJMZWZ0IjowLCJSaWdodCI6MCwiQm90dG9tIjowfSwiUGFkZGluZyI6eyIkaWQiOiIyMzEiLCJUb3AiOjAsIkxlZnQiOjAsIlJpZ2h0IjowLCJCb3R0b20iOjB9LCJCYWNrZ3JvdW5kIjp7IiRyZWYiOiIxMjQifSwiSXNWaXNpYmxlIjp0cnVlLCJXaWR0aCI6MC4wLCJIZWlnaHQiOjAuMCwiQm9yZGVyU3R5bGUiOnsiJGlkIjoiMjMyIiwiTGluZUNvbG9yIjpudWxsLCJMaW5lV2VpZ2h0IjowLjAsIkxpbmVUeXBlIjowLCJQYXJlbnRTdHlsZSI6bnVsbH0sIlBhcmVudFN0eWxlIjpudWxsfSwiRGF0ZUZvcm1hdCI6eyIkaWQiOiIyMzMiLCJGb3JtYXRTdHJpbmciOiJNL2Qv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ywiU21hcnREdXJhdGlvbkFjdGl2YXRlZCI6ZmFsc2UsIkRhdGVGb3JtYXQiOnsiJHJlZiI6IjIzMyJ9LCJJZCI6ImZhNWUxODE1LTQ2MzYtNDY5NS05NTc5LWE5MzFiNGJlZDRkNyIsIkltcG9ydElkIjpudWxsLCJUaXRsZSI6IlNoaXAgRmluZSBHcmluZGluZyBEZXZpY2UgZnJvbSBDaGluYSB0byBQaG9lbml4IiwiTm90ZSI6bnVsbCwiSHlwZXJsaW5rIjpudWxsLCJJc0NoYW5nZWQiOmZhbHNlLCJJc05ldyI6ZmFsc2V9LHsiJGlkIjoiMjM0IiwiR3JvdXBOYW1lIjpudWxsLCJTdGFydERhdGUiOiIyMDE3LTA0LTE1VDAwOjAwOjAwWiIsIkVuZERhdGUiOiIyMDE3LTA2LTAxVDIzOjU5OjAwWiIsIlBlcmNlbnRhZ2VDb21wbGV0ZSI6bnVsbCwiU3R5bGUiOnsiJGlkIjoiMjM1IiwiU2hhcGUiOjIsIlNoYXBlVGhpY2tuZXNzIjoxLCJEdXJhdGlvbkZvcm1hdCI6MCwiSW5jbHVkZU5vbldvcmtpbmdEYXlzSW5EdXJhdGlvbiI6ZmFsc2UsIlBlcmNlbnRhZ2VDb21wbGV0ZVN0eWxlIjp7IiRpZCI6IjIzNiIsIkZvbnRTZXR0aW5ncyI6eyIkaWQiOiIyMzciLCJGb250U2l6ZSI6MTAsIkZvbnROYW1lIjoiQ2FsaWJyaSIsIklzQm9sZCI6ZmFsc2UsIklzSXRhbGljIjpmYWxzZSwiSXNVbmRlcmxpbmVkIjpmYWxzZSwiUGFyZW50U3R5bGUiOm51bGx9LCJBdXRvU2l6ZSI6MCwiRm9yZWdyb3VuZCI6eyIkaWQiOiIyMzgiLCJDb2xvciI6eyIkcmVmIjoiODYifX0sIk1heFdpZHRoIjoyMDAuMCwiTWF4SGVpZ2h0IjoiSW5maW5pdHkiLCJTbWFydEZvcmVncm91bmRJc0FjdGl2ZSI6ZmFsc2UsIkhvcml6b250YWxBbGlnbm1lbnQiOjAsIlZlcnRpY2FsQWxpZ25tZW50IjowLCJTbWFydEZvcmVncm91bmQiOm51bGwsIk1hcmdpbiI6eyIkaWQiOiIyMzkiLCJUb3AiOjAsIkxlZnQiOjAsIlJpZ2h0IjowLCJCb3R0b20iOjB9LCJQYWRkaW5nIjp7IiRpZCI6IjI0MCIsIlRvcCI6MCwiTGVmdCI6MCwiUmlnaHQiOjAsIkJvdHRvbSI6MH0sIkJhY2tncm91bmQiOnsiJHJlZiI6Ijg5In0sIklzVmlzaWJsZSI6dHJ1ZSwiV2lkdGgiOjAuMCwiSGVpZ2h0IjowLjAsIkJvcmRlclN0eWxlIjp7IiRpZCI6IjI0MSIsIkxpbmVDb2xvciI6bnVsbCwiTGluZVdlaWdodCI6MC4wLCJMaW5lVHlwZSI6MCwiUGFyZW50U3R5bGUiOm51bGx9LCJQYXJlbnRTdHlsZSI6bnVsbH0sIkR1cmF0aW9uU3R5bGUiOnsiJGlkIjoiMjQyIiwiRm9udFNldHRpbmdzIjp7IiRpZCI6IjI0MyIsIkZvbnRTaXplIjoxMCwiRm9udE5hbWUiOiJDYWxpYnJpIiwiSXNCb2xkIjpmYWxzZSwiSXNJdGFsaWMiOmZhbHNlLCJJc1VuZGVybGluZWQiOmZhbHNlLCJQYXJlbnRTdHlsZSI6bnVsbH0sIkF1dG9TaXplIjowLCJGb3JlZ3JvdW5kIjp7IiRpZCI6IjI0NCIsIkNvbG9yIjp7IiRyZWYiOiI5MyJ9fSwiTWF4V2lkdGgiOjIwMC4wLCJNYXhIZWlnaHQiOiJJbmZpbml0eSIsIlNtYXJ0Rm9yZWdyb3VuZElzQWN0aXZlIjpmYWxzZSwiSG9yaXpvbnRhbEFsaWdubWVudCI6MCwiVmVydGljYWxBbGlnbm1lbnQiOjAsIlNtYXJ0Rm9yZWdyb3VuZCI6bnVsbCwiTWFyZ2luIjp7IiRpZCI6IjI0NSIsIlRvcCI6MCwiTGVmdCI6MCwiUmlnaHQiOjAsIkJvdHRvbSI6MH0sIlBhZGRpbmciOnsiJGlkIjoiMjQ2IiwiVG9wIjowLCJMZWZ0IjowLCJSaWdodCI6MCwiQm90dG9tIjowfSwiQmFja2dyb3VuZCI6eyIkcmVmIjoiOTYifSwiSXNWaXNpYmxlIjp0cnVlLCJXaWR0aCI6MC4wLCJIZWlnaHQiOjAuMCwiQm9yZGVyU3R5bGUiOnsiJGlkIjoiMjQ3IiwiTGluZUNvbG9yIjpudWxsLCJMaW5lV2VpZ2h0IjowLjAsIkxpbmVUeXBlIjowLCJQYXJlbnRTdHlsZSI6bnVsbH0sIlBhcmVudFN0eWxlIjpudWxsfSwiSG9yaXpvbnRhbENvbm5lY3RvclN0eWxlIjp7IiRpZCI6IjI0OCIsIkxpbmVDb2xvciI6eyIkcmVmIjoiOTgifSwiTGluZVdlaWdodCI6MS4wLCJMaW5lVHlwZSI6MCwiUGFyZW50U3R5bGUiOm51bGx9LCJWZXJ0aWNhbENvbm5lY3RvclN0eWxlIjp7IiRpZCI6IjI0OSIsIkxpbmVDb2xvciI6eyIkcmVmIjoiMTAx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yNTAiLCJNYXJnaW4iOnsiJGlkIjoiMjUxIiwiVG9wIjowLCJMZWZ0Ijo0LCJSaWdodCI6NCwiQm90dG9tIjowfSwiUGFkZGluZyI6eyIkaWQiOiIyNTIiLCJUb3AiOjAsIkxlZnQiOjAsIlJpZ2h0IjowLCJCb3R0b20iOjB9LCJCYWNrZ3JvdW5kIjp7IiRpZCI6IjI1MyIsIkNvbG9yIjp7IiRpZCI6IjI1NCIsIkEiOjI1NSwiUiI6MjQ4LCJHIjoyNywiQiI6Mn19LCJJc1Zpc2libGUiOnRydWUsIldpZHRoIjowLjAsIkhlaWdodCI6MTYuMCwiQm9yZGVyU3R5bGUiOnsiJGlkIjoiMjU1IiwiTGluZUNvbG9yIjp7IiRyZWYiOiIxMDkifSwiTGluZVdlaWdodCI6MC4wLCJMaW5lVHlwZSI6MCwiUGFyZW50U3R5bGUiOm51bGx9LCJQYXJlbnRTdHlsZSI6bnVsbH0sIlRpdGxlU3R5bGUiOnsiJGlkIjoiMjU2IiwiRm9udFNldHRpbmdzIjp7IiRpZCI6IjI1NyIsIkZvbnRTaXplIjoxMSwiRm9udE5hbWUiOiJDYWxpYnJpIiwiSXNCb2xkIjp0cnVlLCJJc0l0YWxpYyI6ZmFsc2UsIklzVW5kZXJsaW5lZCI6ZmFsc2UsIlBhcmVudFN0eWxlIjpudWxsfSwiQXV0b1NpemUiOjAsIkZvcmVncm91bmQiOnsiJGlkIjoiMjU4IiwiQ29sb3IiOnsiJHJlZiI6IjExNCJ9fSwiTWF4V2lkdGgiOjcyMC4wLCJNYXhIZWlnaHQiOiJJbmZpbml0eSIsIlNtYXJ0Rm9yZWdyb3VuZElzQWN0aXZlIjpmYWxzZSwiSG9yaXpvbnRhbEFsaWdubWVudCI6MSwiVmVydGljYWxBbGlnbm1lbnQiOjAsIlNtYXJ0Rm9yZWdyb3VuZCI6bnVsbCwiTWFyZ2luIjp7IiRpZCI6IjI1OSIsIlRvcCI6MCwiTGVmdCI6MCwiUmlnaHQiOjAsIkJvdHRvbSI6MH0sIlBhZGRpbmciOnsiJGlkIjoiMjYwIiwiVG9wIjowLCJMZWZ0IjowLCJSaWdodCI6MCwiQm90dG9tIjowfSwiQmFja2dyb3VuZCI6eyIkcmVmIjoiMTE3In0sIklzVmlzaWJsZSI6dHJ1ZSwiV2lkdGgiOjAuMCwiSGVpZ2h0IjowLjAsIkJvcmRlclN0eWxlIjp7IiRpZCI6IjI2MSIsIkxpbmVDb2xvciI6bnVsbCwiTGluZVdlaWdodCI6MC4wLCJMaW5lVHlwZSI6MCwiUGFyZW50U3R5bGUiOm51bGx9LCJQYXJlbnRTdHlsZSI6bnVsbH0sIkRhdGVTdHlsZSI6eyIkaWQiOiIyNjIiLCJGb250U2V0dGluZ3MiOnsiJGlkIjoiMjYzIiwiRm9udFNpemUiOjEwLCJGb250TmFtZSI6IkNhbGlicmkiLCJJc0JvbGQiOmZhbHNlLCJJc0l0YWxpYyI6ZmFsc2UsIklzVW5kZXJsaW5lZCI6ZmFsc2UsIlBhcmVudFN0eWxlIjpudWxsfSwiQXV0b1NpemUiOjAsIkZvcmVncm91bmQiOnsiJGlkIjoiMjY0IiwiQ29sb3IiOnsiJHJlZiI6IjEyMSJ9fSwiTWF4V2lkdGgiOjIwMC4wLCJNYXhIZWlnaHQiOiJJbmZpbml0eSIsIlNtYXJ0Rm9yZWdyb3VuZElzQWN0aXZlIjpmYWxzZSwiSG9yaXpvbnRhbEFsaWdubWVudCI6MCwiVmVydGljYWxBbGlnbm1lbnQiOjAsIlNtYXJ0Rm9yZWdyb3VuZCI6bnVsbCwiTWFyZ2luIjp7IiRpZCI6IjI2NSIsIlRvcCI6MCwiTGVmdCI6MCwiUmlnaHQiOjAsIkJvdHRvbSI6MH0sIlBhZGRpbmciOnsiJGlkIjoiMjY2IiwiVG9wIjowLCJMZWZ0IjowLCJSaWdodCI6MCwiQm90dG9tIjowfSwiQmFja2dyb3VuZCI6eyIkcmVmIjoiMTI0In0sIklzVmlzaWJsZSI6dHJ1ZSwiV2lkdGgiOjAuMCwiSGVpZ2h0IjowLjAsIkJvcmRlclN0eWxlIjp7IiRpZCI6IjI2NyIsIkxpbmVDb2xvciI6bnVsbCwiTGluZVdlaWdodCI6MC4wLCJMaW5lVHlwZSI6MCwiUGFyZW50U3R5bGUiOm51bGx9LCJQYXJlbnRTdHlsZSI6bnVsbH0sIkRhdGVGb3JtYXQiOnsiJGlkIjoiMjY4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QsIlNtYXJ0RHVyYXRpb25BY3RpdmF0ZWQiOmZhbHNlLCJEYXRlRm9ybWF0Ijp7IiRyZWYiOiIyNjgifSwiSWQiOiJhYzFjNmE2ZC1kZGM3LTQ3YjUtYjNkMC00MGU0NmFmNGQxMGMiLCJJbXBvcnRJZCI6bnVsbCwiVGl0bGUiOiJNb2RpZnkgUG93ZXIgYW5kIEluc3RhbGwgSHlwZXItQ29uY2VudHJhdGlvbiBNZWNoaW5pc20gSW4gUGhvZW5peCIsIk5vdGUiOm51bGwsIkh5cGVybGluayI6bnVsbCwiSXNDaGFuZ2VkIjpmYWxzZSwiSXNOZXciOmZhbHNlfSx7IiRpZCI6IjI2OSIsIkdyb3VwTmFtZSI6bnVsbCwiU3RhcnREYXRlIjoiMjAxNy0wNi0wMVQwMDowMDowMFoiLCJFbmREYXRlIjoiMjAxNy0wNy0wMVQyMzo1OTowMFoiLCJQZXJjZW50YWdlQ29tcGxldGUiOm51bGwsIlN0eWxlIjp7IiRpZCI6IjI3MCIsIlNoYXBlIjoyLCJTaGFwZVRoaWNrbmVzcyI6MSwiRHVyYXRpb25Gb3JtYXQiOjAsIkluY2x1ZGVOb25Xb3JraW5nRGF5c0luRHVyYXRpb24iOmZhbHNlLCJQZXJjZW50YWdlQ29tcGxldGVTdHlsZSI6eyIkaWQiOiIyNzEiLCJGb250U2V0dGluZ3MiOnsiJGlkIjoiMjcyIiwiRm9udFNpemUiOjEwLCJGb250TmFtZSI6IkNhbGlicmkiLCJJc0JvbGQiOmZhbHNlLCJJc0l0YWxpYyI6ZmFsc2UsIklzVW5kZXJsaW5lZCI6ZmFsc2UsIlBhcmVudFN0eWxlIjpudWxsfSwiQXV0b1NpemUiOjAsIkZvcmVncm91bmQiOnsiJGlkIjoiMjczIiwiQ29sb3IiOnsiJHJlZiI6Ijg2In19LCJNYXhXaWR0aCI6MjAwLjAsIk1heEhlaWdodCI6IkluZmluaXR5IiwiU21hcnRGb3JlZ3JvdW5kSXNBY3RpdmUiOmZhbHNlLCJIb3Jpem9udGFsQWxpZ25tZW50IjowLCJWZXJ0aWNhbEFsaWdubWVudCI6MCwiU21hcnRGb3JlZ3JvdW5kIjpudWxsLCJNYXJnaW4iOnsiJGlkIjoiMjc0IiwiVG9wIjowLCJMZWZ0IjowLCJSaWdodCI6MCwiQm90dG9tIjowfSwiUGFkZGluZyI6eyIkaWQiOiIyNzUiLCJUb3AiOjAsIkxlZnQiOjAsIlJpZ2h0IjowLCJCb3R0b20iOjB9LCJCYWNrZ3JvdW5kIjp7IiRyZWYiOiI4OSJ9LCJJc1Zpc2libGUiOnRydWUsIldpZHRoIjowLjAsIkhlaWdodCI6MC4wLCJCb3JkZXJTdHlsZSI6eyIkaWQiOiIyNzYiLCJMaW5lQ29sb3IiOm51bGwsIkxpbmVXZWlnaHQiOjAuMCwiTGluZVR5cGUiOjAsIlBhcmVudFN0eWxlIjpudWxsfSwiUGFyZW50U3R5bGUiOm51bGx9LCJEdXJhdGlvblN0eWxlIjp7IiRpZCI6IjI3NyIsIkZvbnRTZXR0aW5ncyI6eyIkaWQiOiIyNzgiLCJGb250U2l6ZSI6MTAsIkZvbnROYW1lIjoiQ2FsaWJyaSIsIklzQm9sZCI6ZmFsc2UsIklzSXRhbGljIjpmYWxzZSwiSXNVbmRlcmxpbmVkIjpmYWxzZSwiUGFyZW50U3R5bGUiOm51bGx9LCJBdXRvU2l6ZSI6MCwiRm9yZWdyb3VuZCI6eyIkaWQiOiIyNzkiLCJDb2xvciI6eyIkcmVmIjoiOTMifX0sIk1heFdpZHRoIjoyMDAuMCwiTWF4SGVpZ2h0IjoiSW5maW5pdHkiLCJTbWFydEZvcmVncm91bmRJc0FjdGl2ZSI6ZmFsc2UsIkhvcml6b250YWxBbGlnbm1lbnQiOjAsIlZlcnRpY2FsQWxpZ25tZW50IjowLCJTbWFydEZvcmVncm91bmQiOm51bGwsIk1hcmdpbiI6eyIkaWQiOiIyODAiLCJUb3AiOjAsIkxlZnQiOjAsIlJpZ2h0IjowLCJCb3R0b20iOjB9LCJQYWRkaW5nIjp7IiRpZCI6IjI4MSIsIlRvcCI6MCwiTGVmdCI6MCwiUmlnaHQiOjAsIkJvdHRvbSI6MH0sIkJhY2tncm91bmQiOnsiJHJlZiI6Ijk2In0sIklzVmlzaWJsZSI6dHJ1ZSwiV2lkdGgiOjAuMCwiSGVpZ2h0IjowLjAsIkJvcmRlclN0eWxlIjp7IiRpZCI6IjI4MiIsIkxpbmVDb2xvciI6bnVsbCwiTGluZVdlaWdodCI6MC4wLCJMaW5lVHlwZSI6MCwiUGFyZW50U3R5bGUiOm51bGx9LCJQYXJlbnRTdHlsZSI6bnVsbH0sIkhvcml6b250YWxDb25uZWN0b3JTdHlsZSI6eyIkaWQiOiIyODMiLCJMaW5lQ29sb3IiOnsiJHJlZiI6Ijk4In0sIkxpbmVXZWlnaHQiOjEuMCwiTGluZVR5cGUiOjAsIlBhcmVudFN0eWxlIjpudWxsfSwiVmVydGljYWxDb25uZWN0b3JTdHlsZSI6eyIkaWQiOiIyODQiLCJMaW5lQ29sb3IiOnsiJHJlZiI6IjEwMS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jg1IiwiTWFyZ2luIjp7IiRpZCI6IjI4NiIsIlRvcCI6MCwiTGVmdCI6NCwiUmlnaHQiOjQsIkJvdHRvbSI6MH0sIlBhZGRpbmciOnsiJGlkIjoiMjg3IiwiVG9wIjowLCJMZWZ0IjowLCJSaWdodCI6MCwiQm90dG9tIjowfSwiQmFja2dyb3VuZCI6eyIkaWQiOiIyODgiLCJDb2xvciI6eyIkaWQiOiIyODkiLCJBIjoyNTUsIlIiOjI0OCwiRyI6MjcsIkIiOjJ9fSwiSXNWaXNpYmxlIjp0cnVlLCJXaWR0aCI6MC4wLCJIZWlnaHQiOjE2LjAsIkJvcmRlclN0eWxlIjp7IiRpZCI6IjI5MCIsIkxpbmVDb2xvciI6eyIkcmVmIjoiMTA5In0sIkxpbmVXZWlnaHQiOjAuMCwiTGluZVR5cGUiOjAsIlBhcmVudFN0eWxlIjpudWxsfSwiUGFyZW50U3R5bGUiOm51bGx9LCJUaXRsZVN0eWxlIjp7IiRpZCI6IjI5MSIsIkZvbnRTZXR0aW5ncyI6eyIkaWQiOiIyOTIiLCJGb250U2l6ZSI6MTEsIkZvbnROYW1lIjoiQ2FsaWJyaSIsIklzQm9sZCI6dHJ1ZSwiSXNJdGFsaWMiOmZhbHNlLCJJc1VuZGVybGluZWQiOmZhbHNlLCJQYXJlbnRTdHlsZSI6bnVsbH0sIkF1dG9TaXplIjowLCJGb3JlZ3JvdW5kIjp7IiRpZCI6IjI5MyIsIkNvbG9yIjp7IiRyZWYiOiIxMTQifX0sIk1heFdpZHRoIjo3MjAuMCwiTWF4SGVpZ2h0IjoiSW5maW5pdHkiLCJTbWFydEZvcmVncm91bmRJc0FjdGl2ZSI6ZmFsc2UsIkhvcml6b250YWxBbGlnbm1lbnQiOjEsIlZlcnRpY2FsQWxpZ25tZW50IjowLCJTbWFydEZvcmVncm91bmQiOm51bGwsIk1hcmdpbiI6eyIkaWQiOiIyOTQiLCJUb3AiOjAsIkxlZnQiOjAsIlJpZ2h0IjowLCJCb3R0b20iOjB9LCJQYWRkaW5nIjp7IiRpZCI6IjI5NSIsIlRvcCI6MCwiTGVmdCI6MCwiUmlnaHQiOjAsIkJvdHRvbSI6MH0sIkJhY2tncm91bmQiOnsiJHJlZiI6IjExNyJ9LCJJc1Zpc2libGUiOnRydWUsIldpZHRoIjowLjAsIkhlaWdodCI6MC4wLCJCb3JkZXJTdHlsZSI6eyIkaWQiOiIyOTYiLCJMaW5lQ29sb3IiOm51bGwsIkxpbmVXZWlnaHQiOjAuMCwiTGluZVR5cGUiOjAsIlBhcmVudFN0eWxlIjpudWxsfSwiUGFyZW50U3R5bGUiOm51bGx9LCJEYXRlU3R5bGUiOnsiJGlkIjoiMjk3IiwiRm9udFNldHRpbmdzIjp7IiRpZCI6IjI5OCIsIkZvbnRTaXplIjoxMCwiRm9udE5hbWUiOiJDYWxpYnJpIiwiSXNCb2xkIjpmYWxzZSwiSXNJdGFsaWMiOmZhbHNlLCJJc1VuZGVybGluZWQiOmZhbHNlLCJQYXJlbnRTdHlsZSI6bnVsbH0sIkF1dG9TaXplIjowLCJGb3JlZ3JvdW5kIjp7IiRpZCI6IjI5OSIsIkNvbG9yIjp7IiRyZWYiOiIxMjEifX0sIk1heFdpZHRoIjoyMDAuMCwiTWF4SGVpZ2h0IjoiSW5maW5pdHkiLCJTbWFydEZvcmVncm91bmRJc0FjdGl2ZSI6ZmFsc2UsIkhvcml6b250YWxBbGlnbm1lbnQiOjAsIlZlcnRpY2FsQWxpZ25tZW50IjowLCJTbWFydEZvcmVncm91bmQiOm51bGwsIk1hcmdpbiI6eyIkaWQiOiIzMDAiLCJUb3AiOjAsIkxlZnQiOjAsIlJpZ2h0IjowLCJCb3R0b20iOjB9LCJQYWRkaW5nIjp7IiRpZCI6IjMwMSIsIlRvcCI6MCwiTGVmdCI6MCwiUmlnaHQiOjAsIkJvdHRvbSI6MH0sIkJhY2tncm91bmQiOnsiJHJlZiI6IjEyNCJ9LCJJc1Zpc2libGUiOnRydWUsIldpZHRoIjowLjAsIkhlaWdodCI6MC4wLCJCb3JkZXJTdHlsZSI6eyIkaWQiOiIzMDIiLCJMaW5lQ29sb3IiOm51bGwsIkxpbmVXZWlnaHQiOjAuMCwiTGluZVR5cGUiOjAsIlBhcmVudFN0eWxlIjpudWxsfSwiUGFyZW50U3R5bGUiOm51bGx9LCJEYXRlRm9ybWF0Ijp7IiRpZCI6IjMwMy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1LCJTbWFydER1cmF0aW9uQWN0aXZhdGVkIjpmYWxzZSwiRGF0ZUZvcm1hdCI6eyIkcmVmIjoiMzAzIn0sIklkIjoiNjkwNDlkZjgtYTAwMS00ODVmLWJlMzUtZDkyZWZkNTg1ZDM1IiwiSW1wb3J0SWQiOm51bGwsIlRpdGxlIjoiSHlwZXIgQ29uY2VudHJhdGUgVHVjc29uIGNvbmNlbnRyYXRlcyAoVGVzdCBydW5zKSIsIk5vdGUiOm51bGwsIkh5cGVybGluayI6bnVsbCwiSXNDaGFuZ2VkIjpmYWxzZSwiSXNOZXciOmZhbHNlfSx7IiRpZCI6IjMwNCIsIkdyb3VwTmFtZSI6bnVsbCwiU3RhcnREYXRlIjoiMjAxNy0wNy0xMFQwMDowMDowMFoiLCJFbmREYXRlIjoiMjAxNy0wNy0xNVQyMzo1OTowMFoiLCJQZXJjZW50YWdlQ29tcGxldGUiOm51bGwsIlN0eWxlIjp7IiRpZCI6IjMwNSIsIlNoYXBlIjoyLCJTaGFwZVRoaWNrbmVzcyI6MSwiRHVyYXRpb25Gb3JtYXQiOjAsIkluY2x1ZGVOb25Xb3JraW5nRGF5c0luRHVyYXRpb24iOmZhbHNlLCJQZXJjZW50YWdlQ29tcGxldGVTdHlsZSI6eyIkaWQiOiIzMDYiLCJGb250U2V0dGluZ3MiOnsiJGlkIjoiMzA3IiwiRm9udFNpemUiOjEwLCJGb250TmFtZSI6IkNhbGlicmkiLCJJc0JvbGQiOmZhbHNlLCJJc0l0YWxpYyI6ZmFsc2UsIklzVW5kZXJsaW5lZCI6ZmFsc2UsIlBhcmVudFN0eWxlIjpudWxsfSwiQXV0b1NpemUiOjAsIkZvcmVncm91bmQiOnsiJGlkIjoiMzA4IiwiQ29sb3IiOnsiJHJlZiI6Ijg2In19LCJNYXhXaWR0aCI6MjAwLjAsIk1heEhlaWdodCI6IkluZmluaXR5IiwiU21hcnRGb3JlZ3JvdW5kSXNBY3RpdmUiOmZhbHNlLCJIb3Jpem9udGFsQWxpZ25tZW50IjowLCJWZXJ0aWNhbEFsaWdubWVudCI6MCwiU21hcnRGb3JlZ3JvdW5kIjpudWxsLCJNYXJnaW4iOnsiJGlkIjoiMzA5IiwiVG9wIjowLCJMZWZ0IjowLCJSaWdodCI6MCwiQm90dG9tIjowfSwiUGFkZGluZyI6eyIkaWQiOiIzMTAiLCJUb3AiOjAsIkxlZnQiOjAsIlJpZ2h0IjowLCJCb3R0b20iOjB9LCJCYWNrZ3JvdW5kIjp7IiRyZWYiOiI4OSJ9LCJJc1Zpc2libGUiOnRydWUsIldpZHRoIjowLjAsIkhlaWdodCI6MC4wLCJCb3JkZXJTdHlsZSI6eyIkaWQiOiIzMTEiLCJMaW5lQ29sb3IiOm51bGwsIkxpbmVXZWlnaHQiOjAuMCwiTGluZVR5cGUiOjAsIlBhcmVudFN0eWxlIjpudWxsfSwiUGFyZW50U3R5bGUiOm51bGx9LCJEdXJhdGlvblN0eWxlIjp7IiRpZCI6IjMxMiIsIkZvbnRTZXR0aW5ncyI6eyIkaWQiOiIzMTMiLCJGb250U2l6ZSI6MTAsIkZvbnROYW1lIjoiQ2FsaWJyaSIsIklzQm9sZCI6ZmFsc2UsIklzSXRhbGljIjpmYWxzZSwiSXNVbmRlcmxpbmVkIjpmYWxzZSwiUGFyZW50U3R5bGUiOm51bGx9LCJBdXRvU2l6ZSI6MCwiRm9yZWdyb3VuZCI6eyIkaWQiOiIzMTQiLCJDb2xvciI6eyIkcmVmIjoiOTMifX0sIk1heFdpZHRoIjoyMDAuMCwiTWF4SGVpZ2h0IjoiSW5maW5pdHkiLCJTbWFydEZvcmVncm91bmRJc0FjdGl2ZSI6ZmFsc2UsIkhvcml6b250YWxBbGlnbm1lbnQiOjAsIlZlcnRpY2FsQWxpZ25tZW50IjowLCJTbWFydEZvcmVncm91bmQiOm51bGwsIk1hcmdpbiI6eyIkaWQiOiIzMTUiLCJUb3AiOjAsIkxlZnQiOjAsIlJpZ2h0IjowLCJCb3R0b20iOjB9LCJQYWRkaW5nIjp7IiRpZCI6IjMxNiIsIlRvcCI6MCwiTGVmdCI6MCwiUmlnaHQiOjAsIkJvdHRvbSI6MH0sIkJhY2tncm91bmQiOnsiJHJlZiI6Ijk2In0sIklzVmlzaWJsZSI6dHJ1ZSwiV2lkdGgiOjAuMCwiSGVpZ2h0IjowLjAsIkJvcmRlclN0eWxlIjp7IiRpZCI6IjMxNyIsIkxpbmVDb2xvciI6bnVsbCwiTGluZVdlaWdodCI6MC4wLCJMaW5lVHlwZSI6MCwiUGFyZW50U3R5bGUiOm51bGx9LCJQYXJlbnRTdHlsZSI6bnVsbH0sIkhvcml6b250YWxDb25uZWN0b3JTdHlsZSI6eyIkaWQiOiIzMTgiLCJMaW5lQ29sb3IiOnsiJHJlZiI6Ijk4In0sIkxpbmVXZWlnaHQiOjEuMCwiTGluZVR5cGUiOjAsIlBhcmVudFN0eWxlIjpudWxsfSwiVmVydGljYWxDb25uZWN0b3JTdHlsZSI6eyIkaWQiOiIzMTkiLCJMaW5lQ29sb3IiOnsiJHJlZiI6IjEwMS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zIwIiwiTWFyZ2luIjp7IiRpZCI6IjMyMSIsIlRvcCI6MCwiTGVmdCI6NCwiUmlnaHQiOjQsIkJvdHRvbSI6MH0sIlBhZGRpbmciOnsiJGlkIjoiMzIyIiwiVG9wIjowLCJMZWZ0IjowLCJSaWdodCI6MCwiQm90dG9tIjowfSwiQmFja2dyb3VuZCI6eyIkaWQiOiIzMjMiLCJDb2xvciI6eyIkaWQiOiIzMjQiLCJBIjoyNTUsIlIiOjI0OCwiRyI6MjcsIkIiOjJ9fSwiSXNWaXNpYmxlIjp0cnVlLCJXaWR0aCI6MC4wLCJIZWlnaHQiOjE2LjAsIkJvcmRlclN0eWxlIjp7IiRpZCI6IjMyNSIsIkxpbmVDb2xvciI6eyIkcmVmIjoiMTA5In0sIkxpbmVXZWlnaHQiOjAuMCwiTGluZVR5cGUiOjAsIlBhcmVudFN0eWxlIjpudWxsfSwiUGFyZW50U3R5bGUiOm51bGx9LCJUaXRsZVN0eWxlIjp7IiRpZCI6IjMyNiIsIkZvbnRTZXR0aW5ncyI6eyIkaWQiOiIzMjciLCJGb250U2l6ZSI6MTEsIkZvbnROYW1lIjoiQ2FsaWJyaSIsIklzQm9sZCI6dHJ1ZSwiSXNJdGFsaWMiOmZhbHNlLCJJc1VuZGVybGluZWQiOmZhbHNlLCJQYXJlbnRTdHlsZSI6bnVsbH0sIkF1dG9TaXplIjowLCJGb3JlZ3JvdW5kIjp7IiRpZCI6IjMyOCIsIkNvbG9yIjp7IiRyZWYiOiIxMTQifX0sIk1heFdpZHRoIjo5NjAuMCwiTWF4SGVpZ2h0IjoiSW5maW5pdHkiLCJTbWFydEZvcmVncm91bmRJc0FjdGl2ZSI6ZmFsc2UsIkhvcml6b250YWxBbGlnbm1lbnQiOjEsIlZlcnRpY2FsQWxpZ25tZW50IjowLCJTbWFydEZvcmVncm91bmQiOm51bGwsIk1hcmdpbiI6eyIkaWQiOiIzMjkiLCJUb3AiOjAsIkxlZnQiOjAsIlJpZ2h0IjowLCJCb3R0b20iOjB9LCJQYWRkaW5nIjp7IiRpZCI6IjMzMCIsIlRvcCI6MCwiTGVmdCI6MCwiUmlnaHQiOjAsIkJvdHRvbSI6MH0sIkJhY2tncm91bmQiOnsiJHJlZiI6IjExNyJ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CwiRm9udE5hbWUiOiJDYWxpYnJpIiwiSXNCb2xkIjpmYWxzZSwiSXNJdGFsaWMiOmZhbHNlLCJJc1VuZGVybGluZWQiOmZhbHNlLCJQYXJlbnRTdHlsZSI6bnVsbH0sIkF1dG9TaXplIjowLCJGb3JlZ3JvdW5kIjp7IiRpZCI6IjMzNCIsIkNvbG9yIjp7IiRyZWYiOiIxMjEifX0sIk1heFdpZHRoIjoyMDAuMCwiTWF4SGVpZ2h0IjoiSW5maW5pdHkiLCJTbWFydEZvcmVncm91bmRJc0FjdGl2ZSI6ZmFsc2UsIkhvcml6b250YWxBbGlnbm1lbnQiOjAsIlZlcnRpY2FsQWxpZ25tZW50IjowLCJTbWFydEZvcmVncm91bmQiOm51bGwsIk1hcmdpbiI6eyIkaWQiOiIzMzUiLCJUb3AiOjAsIkxlZnQiOjAsIlJpZ2h0IjowLCJCb3R0b20iOjB9LCJQYWRkaW5nIjp7IiRpZCI6IjMzNiIsIlRvcCI6MCwiTGVmdCI6MCwiUmlnaHQiOjAsIkJvdHRvbSI6MH0sIkJhY2tncm91bmQiOnsiJHJlZiI6IjEyNCJ9LCJJc1Zpc2libGUiOnRydWUsIldpZHRoIjowLjAsIkhlaWdodCI6MC4wLCJCb3JkZXJTdHlsZSI6eyIkaWQiOiIzMzciLCJMaW5lQ29sb3IiOm51bGwsIkxpbmVXZWlnaHQiOjAuMCwiTGluZVR5cGUiOjAsIlBhcmVudFN0eWxlIjpudWxsfSwiUGFyZW50U3R5bGUiOm51bGx9LCJEYXRlRm9ybWF0Ijp7IiRpZCI6IjMzOC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2LCJTbWFydER1cmF0aW9uQWN0aXZhdGVkIjpmYWxzZSwiRGF0ZUZvcm1hdCI6eyIkcmVmIjoiMzM4In0sIklkIjoiMDc0YjM0OWItMTdlMC00NjVjLTg3NmMtNDQ1MmYwN2UyOWU1IiwiSW1wb3J0SWQiOm51bGwsIlRpdGxlIjoiVXRpbGl6ZSBWYWN1dW0gRnVybmFjZSB0byBzbWVsdCBIeXBlci1Db25jZW50cmF0ZWQgT3JlIiwiTm90ZSI6bnVsbCwiSHlwZXJsaW5rIjpudWxsLCJJc0NoYW5nZWQiOmZhbHNlLCJJc05ldyI6ZmFsc2V9LHsiJGlkIjoiMzM5IiwiR3JvdXBOYW1lIjpudWxsLCJTdGFydERhdGUiOiIyMDE3LTA3LTE2VDAwOjAwOjAwWiIsIkVuZERhdGUiOiIyMDE3LTA3LTIwVDIzOjU5OjAwWiIsIlBlcmNlbnRhZ2VDb21wbGV0ZSI6bnVsbCwiU3R5bGUiOnsiJGlkIjoiMzQwIiwiU2hhcGUiOjIsIlNoYXBlVGhpY2tuZXNzIjoxLCJEdXJhdGlvbkZvcm1hdCI6MCwiSW5jbHVkZU5vbldvcmtpbmdEYXlzSW5EdXJhdGlvbiI6ZmFsc2UsIlBlcmNlbnRhZ2VDb21wbGV0ZVN0eWxlIjp7IiRpZCI6IjM0MSIsIkZvbnRTZXR0aW5ncyI6eyIkaWQiOiIzNDIiLCJGb250U2l6ZSI6MTAsIkZvbnROYW1lIjoiQ2FsaWJyaSIsIklzQm9sZCI6ZmFsc2UsIklzSXRhbGljIjpmYWxzZSwiSXNVbmRlcmxpbmVkIjpmYWxzZSwiUGFyZW50U3R5bGUiOm51bGx9LCJBdXRvU2l6ZSI6MCwiRm9yZWdyb3VuZCI6eyIkaWQiOiIzNDMiLCJDb2xvciI6eyIkcmVmIjoiODYifX0sIk1heFdpZHRoIjoyMDAuMCwiTWF4SGVpZ2h0IjoiSW5maW5pdHkiLCJTbWFydEZvcmVncm91bmRJc0FjdGl2ZSI6ZmFsc2UsIkhvcml6b250YWxBbGlnbm1lbnQiOjAsIlZlcnRpY2FsQWxpZ25tZW50IjowLCJTbWFydEZvcmVncm91bmQiOm51bGwsIk1hcmdpbiI6eyIkaWQiOiIzNDQiLCJUb3AiOjAsIkxlZnQiOjAsIlJpZ2h0IjowLCJCb3R0b20iOjB9LCJQYWRkaW5nIjp7IiRpZCI6IjM0NSIsIlRvcCI6MCwiTGVmdCI6MCwiUmlnaHQiOjAsIkJvdHRvbSI6MH0sIkJhY2tncm91bmQiOnsiJHJlZiI6Ijg5In0sIklzVmlzaWJsZSI6dHJ1ZSwiV2lkdGgiOjAuMCwiSGVpZ2h0IjowLjAsIkJvcmRlclN0eWxlIjp7IiRpZCI6IjM0NiIsIkxpbmVDb2xvciI6bnVsbCwiTGluZVdlaWdodCI6MC4wLCJMaW5lVHlwZSI6MCwiUGFyZW50U3R5bGUiOm51bGx9LCJQYXJlbnRTdHlsZSI6bnVsbH0sIkR1cmF0aW9uU3R5bGUiOnsiJGlkIjoiMzQ3IiwiRm9udFNldHRpbmdzIjp7IiRpZCI6IjM0OCIsIkZvbnRTaXplIjoxMCwiRm9udE5hbWUiOiJDYWxpYnJpIiwiSXNCb2xkIjpmYWxzZSwiSXNJdGFsaWMiOmZhbHNlLCJJc1VuZGVybGluZWQiOmZhbHNlLCJQYXJlbnRTdHlsZSI6bnVsbH0sIkF1dG9TaXplIjowLCJGb3JlZ3JvdW5kIjp7IiRpZCI6IjM0OSIsIkNvbG9yIjp7IiRyZWYiOiI5MyJ9fSwiTWF4V2lkdGgiOjIwMC4wLCJNYXhIZWlnaHQiOiJJbmZpbml0eSIsIlNtYXJ0Rm9yZWdyb3VuZElzQWN0aXZlIjpmYWxzZSwiSG9yaXpvbnRhbEFsaWdubWVudCI6MCwiVmVydGljYWxBbGlnbm1lbnQiOjAsIlNtYXJ0Rm9yZWdyb3VuZCI6bnVsbCwiTWFyZ2luIjp7IiRpZCI6IjM1MCIsIlRvcCI6MCwiTGVmdCI6MCwiUmlnaHQiOjAsIkJvdHRvbSI6MH0sIlBhZGRpbmciOnsiJGlkIjoiMzUxIiwiVG9wIjowLCJMZWZ0IjowLCJSaWdodCI6MCwiQm90dG9tIjowfSwiQmFja2dyb3VuZCI6eyIkcmVmIjoiOTYifSwiSXNWaXNpYmxlIjp0cnVlLCJXaWR0aCI6MC4wLCJIZWlnaHQiOjAuMCwiQm9yZGVyU3R5bGUiOnsiJGlkIjoiMzUyIiwiTGluZUNvbG9yIjpudWxsLCJMaW5lV2VpZ2h0IjowLjAsIkxpbmVUeXBlIjowLCJQYXJlbnRTdHlsZSI6bnVsbH0sIlBhcmVudFN0eWxlIjpudWxsfSwiSG9yaXpvbnRhbENvbm5lY3RvclN0eWxlIjp7IiRpZCI6IjM1MyIsIkxpbmVDb2xvciI6eyIkcmVmIjoiOTgifSwiTGluZVdlaWdodCI6MS4wLCJMaW5lVHlwZSI6MCwiUGFyZW50U3R5bGUiOm51bGx9LCJWZXJ0aWNhbENvbm5lY3RvclN0eWxlIjp7IiRpZCI6IjM1NCIsIkxpbmVDb2xvciI6eyIkcmVmIjoiMTAx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zNTUiLCJNYXJnaW4iOnsiJGlkIjoiMzU2IiwiVG9wIjowLCJMZWZ0Ijo0LCJSaWdodCI6NCwiQm90dG9tIjowfSwiUGFkZGluZyI6eyIkaWQiOiIzNTciLCJUb3AiOjAsIkxlZnQiOjAsIlJpZ2h0IjowLCJCb3R0b20iOjB9LCJCYWNrZ3JvdW5kIjp7IiRpZCI6IjM1OCIsIkNvbG9yIjp7IiRpZCI6IjM1OSIsIkEiOjI1NSwiUiI6MjQ4LCJHIjoyNywiQiI6Mn19LCJJc1Zpc2libGUiOnRydWUsIldpZHRoIjowLjAsIkhlaWdodCI6MTYuMCwiQm9yZGVyU3R5bGUiOnsiJGlkIjoiMzYwIiwiTGluZUNvbG9yIjp7IiRyZWYiOiIxMDkifSwiTGluZVdlaWdodCI6MC4wLCJMaW5lVHlwZSI6MCwiUGFyZW50U3R5bGUiOm51bGx9LCJQYXJlbnRTdHlsZSI6bnVsbH0sIlRpdGxlU3R5bGUiOnsiJGlkIjoiMzYxIiwiRm9udFNldHRpbmdzIjp7IiRpZCI6IjM2MiIsIkZvbnRTaXplIjoxMSwiRm9udE5hbWUiOiJDYWxpYnJpIiwiSXNCb2xkIjp0cnVlLCJJc0l0YWxpYyI6ZmFsc2UsIklzVW5kZXJsaW5lZCI6ZmFsc2UsIlBhcmVudFN0eWxlIjpudWxsfSwiQXV0b1NpemUiOjAsIkZvcmVncm91bmQiOnsiJGlkIjoiMzYzIiwiQ29sb3IiOnsiJHJlZiI6IjExNCJ9fSwiTWF4V2lkdGgiOjcyMC4wLCJNYXhIZWlnaHQiOiJJbmZpbml0eSIsIlNtYXJ0Rm9yZWdyb3VuZElzQWN0aXZlIjpmYWxzZSwiSG9yaXpvbnRhbEFsaWdubWVudCI6MSwiVmVydGljYWxBbGlnbm1lbnQiOjAsIlNtYXJ0Rm9yZWdyb3VuZCI6bnVsbCwiTWFyZ2luIjp7IiRpZCI6IjM2NCIsIlRvcCI6MCwiTGVmdCI6MCwiUmlnaHQiOjAsIkJvdHRvbSI6MH0sIlBhZGRpbmciOnsiJGlkIjoiMzY1IiwiVG9wIjowLCJMZWZ0IjowLCJSaWdodCI6MCwiQm90dG9tIjowfSwiQmFja2dyb3VuZCI6eyIkcmVmIjoiMTE3In0sIklzVmlzaWJsZSI6dHJ1ZSwiV2lkdGgiOjAuMCwiSGVpZ2h0IjowLjAsIkJvcmRlclN0eWxlIjp7IiRpZCI6IjM2NiIsIkxpbmVDb2xvciI6bnVsbCwiTGluZVdlaWdodCI6MC4wLCJMaW5lVHlwZSI6MCwiUGFyZW50U3R5bGUiOm51bGx9LCJQYXJlbnRTdHlsZSI6bnVsbH0sIkRhdGVTdHlsZSI6eyIkaWQiOiIzNjciLCJGb250U2V0dGluZ3MiOnsiJGlkIjoiMzY4IiwiRm9udFNpemUiOjEwLCJGb250TmFtZSI6IkNhbGlicmkiLCJJc0JvbGQiOmZhbHNlLCJJc0l0YWxpYyI6ZmFsc2UsIklzVW5kZXJsaW5lZCI6ZmFsc2UsIlBhcmVudFN0eWxlIjpudWxsfSwiQXV0b1NpemUiOjAsIkZvcmVncm91bmQiOnsiJGlkIjoiMzY5IiwiQ29sb3IiOnsiJHJlZiI6IjEyMSJ9fSwiTWF4V2lkdGgiOjIwMC4wLCJNYXhIZWlnaHQiOiJJbmZpbml0eSIsIlNtYXJ0Rm9yZWdyb3VuZElzQWN0aXZlIjpmYWxzZSwiSG9yaXpvbnRhbEFsaWdubWVudCI6MCwiVmVydGljYWxBbGlnbm1lbnQiOjAsIlNtYXJ0Rm9yZWdyb3VuZCI6bnVsbCwiTWFyZ2luIjp7IiRpZCI6IjM3MCIsIlRvcCI6MCwiTGVmdCI6MCwiUmlnaHQiOjAsIkJvdHRvbSI6MH0sIlBhZGRpbmciOnsiJGlkIjoiMzcxIiwiVG9wIjowLCJMZWZ0IjowLCJSaWdodCI6MCwiQm90dG9tIjowfSwiQmFja2dyb3VuZCI6eyIkcmVmIjoiMTI0In0sIklzVmlzaWJsZSI6dHJ1ZSwiV2lkdGgiOjAuMCwiSGVpZ2h0IjowLjAsIkJvcmRlclN0eWxlIjp7IiRpZCI6IjM3MiIsIkxpbmVDb2xvciI6bnVsbCwiTGluZVdlaWdodCI6MC4wLCJMaW5lVHlwZSI6MCwiUGFyZW50U3R5bGUiOm51bGx9LCJQYXJlbnRTdHlsZSI6bnVsbH0sIkRhdGVGb3JtYXQiOnsiJGlkIjoiMzcz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csIlNtYXJ0RHVyYXRpb25BY3RpdmF0ZWQiOmZhbHNlLCJEYXRlRm9ybWF0Ijp7IiRyZWYiOiIzNzMifSwiSWQiOiIwNTRiMDQwMS1jMDlkLTQ5NTAtOTQ5ZC1iMmUxNmIzMTI5ZGQiLCJJbXBvcnRJZCI6bnVsbCwiVGl0bGUiOiJEZWxpdmVyIEZpcnN0IEluZ290IHRvIFNpcGkiLCJOb3RlIjpudWxsLCJIeXBlcmxpbmsiOm51bGwsIklzQ2hhbmdlZCI6ZmFsc2UsIklzTmV3IjpmYWxzZX1dLCJNc1Byb2plY3RJdGVtc1RyZWUiOnsiJGlkIjoiMzc0IiwiUm9vdCI6eyJJbXBvcnRJZCI6bnVsbCwiSXNJbXBvcnRlZCI6ZmFsc2UsIkNoaWxkcmVuIjpbXX19LCJNZXRhZGF0YSI6eyIkaWQiOiIzNzUifSwiU2V0dGluZ3MiOnsiJGlkIjoiMzc2IiwiSW1wYU9wdGlvbnMiOnsiJGlkIjoiMzc3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zNzgiLCJVc2VUaW1lIjpmYWxzZSwiV29ya0RheVN0YXJ0IjoiMDA6MDA6MDAiLCJXb3JrRGF5RW5kIjoiMjM6NTk6MDAifSwiTGFzdFVzZWRUZW1wbGF0ZUlkIjoiYzExZjZmNDktN2RiOC00NWZkLWJhMzItYmZjYWVhNDkyZjM5In0="/>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__MASTER" val="__part_0"/>
  <p:tag name="__PART_0" val="eyIkaWQiOiIxIiwiQ3VsdHVyZUluZm9OYW1lIjoiZW4tVVMiLCJTdHlsZU5hbWUiOm51bGwsIlZlcnNpb24iOnsiJGlkIjoiMiIsIlZlcnNpb24iOiIzLjEuMSIsIk9yaWdpbmFsQXNzZW1ibHlWZXJzaW9uIjoiMy4xOC4wMi4wMCIsIkVkaXRpb24iOiJCYXNpYyIsIklzUGx1c0VkaXRpb24iOmZhbHNlfSwiRWZmZWN0IjoxLCJTdHlsZSI6eyIkaWQiOiIzIiwiVGltZWJhbmRTdHlsZSI6eyIkaWQiOiI0IiwiU2NhbGVNYXJraW5nIjowLCJTaGFwZSI6MCwiU2hhcGVTdHlsZSI6eyIkaWQiOiI1IiwiTWFyZ2luIjp7IiRpZCI6IjYiLCJUb3AiOjAsIkxlZnQiOjEyLCJSaWdodCI6MTIsIkJvdHRvbSI6MH0sIlBhZGRpbmciOnsiJGlkIjoiNyIsIlRvcCI6NywiTGVmdCI6MCwiUmlnaHQiOjAsIkJvdHRvbSI6N30sIkJhY2tncm91bmQiOnsiJGlkIjoiOCIsIkNvbG9yIjp7IiRpZCI6IjkiLCJBIjoyNTUsIlIiOjY4LCJHIjo4NCwiQiI6MTA2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1hcmdpbiI6eyIkaWQiOiIyNSIsIlRvcCI6MCwiTGVmdCI6MjU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0cnVlLCJFbGFwc2VkVGltZUZvcm1hdCI6MiwiVG9kYXlNYXJrZXJQb3NpdGlvbiI6MywiUXVpY2tQb3NpdGlvbiI6MSwiQWJzb2x1dGVQb3NpdGlvbiI6MjQwLjAsIk1hcmdpbiI6eyIkaWQiOiI0OSIsIlRvcCI6MCwiTGVmdCI6MTAsIlJpZ2h0IjoxMCwiQm90dG9tIjowfSwiUGFkZGluZyI6eyIkaWQiOiI1MCIsIlRvcCI6MCwiTGVmdCI6MCwiUmlnaHQiOjAsIkJvdHRvbSI6MH0sIkJhY2tncm91bmQiOnsiJGlkIjoiNTEiLCJDb2xvciI6eyIkaWQiOiI1MiIsIkEiOjI1NSwiUiI6MzEsIkciOjczLCJCIjoxMjV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TI3LCJSIjozMSwiRyI6NzMsIkIiOjEyNn19LCJMaW5lV2VpZ2h0IjoxLjAsIkxpbmVUeXBlIjowLCJQYXJlbnRTdHlsZSI6bnVsbH0sIklzQmVsb3dUaW1lYmFuZCI6ZmFsc2UsIkhpZGVEYXRlIjpmYWxzZSwiU2hhcGVTaXplIjoxLCJTcGFjaW5nIjox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AsIkZvbnROYW1lIjoiQ2FsaWJyaSIsIklzQm9sZCI6ZmFsc2UsIklzSXRhbGljIjpmYWxzZSwiSXNVbmRlcmxpbmVkIjpmYWxzZSwiUGFyZW50U3R5bGUiOm51bGx9LCJBdXRvU2l6ZSI6MCwiRm9yZWdyb3VuZCI6eyIkaWQiOiI3NiIsIkNvbG9yIjp7IiRpZCI6Ijc3IiwiQSI6MjU1LCJSIjo2OCwiRyI6ODQsIkIiOjEwNn19LCJNYXhXaWR0aCI6MjAwLjAsIk1heEhlaWdodCI6IkluZmluaXR5IiwiU21hcnRGb3JlZ3JvdW5kSXNBY3RpdmUiOmZhbHNlLCJIb3Jpem9udGFsQWxpZ25tZW50IjowLCJWZXJ0aWNhbEFsaWdubWVudCI6MCwiU21hcnRGb3JlZ3JvdW5kIjpudWxs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IiLCJTaGFwZSI6MCwiU2hhcGVUaGlja25lc3MiOjEsIkR1cmF0aW9uRm9ybWF0IjowLCJJbmNsdWRlTm9uV29ya2luZ0RheXNJbkR1cmF0aW9uIjpmYWxzZSwiUGVyY2VudGFnZUNvbXBsZXRlU3R5bGUiOnsiJGlkIjoiODMiLCJGb250U2V0dGluZ3MiOnsiJGlkIjoiODQiLCJGb250U2l6ZSI6MTAsIkZvbnROYW1lIjoiQ2FsaWJyaSIsIklzQm9sZCI6ZmFsc2UsIklzSXRhbGljIjpmYWxzZSwiSXNVbmRlcmxpbmVkIjpmYWxzZSwiUGFyZW50U3R5bGUiOm51bGx9LCJBdXRvU2l6ZSI6MCwiRm9yZWdyb3VuZCI6eyIkaWQiOiI4NSIsIkNvbG9yIjp7IiRpZCI6Ijg2IiwiQSI6MjU1LCJSIjoyMzcsIkciOjEyNSwiQiI6NDl9fSwiTWF4V2lkdGgiOjIwMC4wLCJNYXhIZWlnaHQiOiJJbmZpbml0eSIsIlNtYXJ0Rm9yZWdyb3VuZElzQWN0aXZlIjpmYWxzZSwiSG9yaXpvbnRhbEFsaWdubWVudCI6MCwiVmVydGljYWxBbGlnbm1lbnQiOjAsIlNtYXJ0Rm9yZWdyb3VuZCI6bnVsbCwiTWFyZ2luIjp7IiRpZCI6Ijg3IiwiVG9wIjowLCJMZWZ0IjowLCJSaWdodCI6MCwiQm90dG9tIjowfSwiUGFkZGluZyI6eyIkaWQiOiI4OCIsIlRvcCI6MCwiTGVmdCI6MCwiUmlnaHQiOjAsIkJvdHRvbSI6MH0sIkJhY2tncm91bmQiOnsiJGlkIjoiODkiLCJDb2xvciI6eyIkcmVmIjoiMjAifX0sIklzVmlzaWJsZSI6dHJ1ZSwiV2lkdGgiOjAuMCwiSGVpZ2h0IjowLjAsIkJvcmRlclN0eWxlIjpudWxsLCJQYXJlbnRTdHlsZSI6bnVsbH0sIkR1cmF0aW9uU3R5bGUiOnsiJGlkIjoiOTAiLCJGb250U2V0dGluZ3MiOnsiJGlkIjoiOTEiLCJGb250U2l6ZSI6MTAsIkZvbnROYW1lIjoiQ2FsaWJyaSIsIklzQm9sZCI6ZmFsc2UsIklzSXRhbGljIjpmYWxzZSwiSXNVbmRlcmxpbmVkIjpmYWxzZSwiUGFyZW50U3R5bGUiOm51bGx9LCJBdXRvU2l6ZSI6MCwiRm9yZWdyb3VuZCI6eyIkaWQiOiI5MiIsIkNvbG9yIjp7IiRpZCI6IjkzIiwiQSI6MjU1LCJSIjoyMzcsIkciOjEyNSwiQiI6NDl9fSwiTWF4V2lkdGgiOjIwMC4wLCJNYXhIZWlnaHQiOiJJbmZpbml0eSIsIlNtYXJ0Rm9yZWdyb3VuZElzQWN0aXZlIjpmYWxzZSwiSG9yaXpvbnRhbEFsaWdubWVudCI6MCwiVmVydGljYWxBbGlnbm1lbnQiOjAsIlNtYXJ0Rm9yZWdyb3VuZCI6bnVsbCwiTWFyZ2luIjp7IiRpZCI6Ijk0IiwiVG9wIjowLCJMZWZ0IjowLCJSaWdodCI6MCwiQm90dG9tIjowfSwiUGFkZGluZyI6eyIkaWQiOiI5NSIsIlRvcCI6MCwiTGVmdCI6MCwiUmlnaHQiOjAsIkJvdHRvbSI6MH0sIkJhY2tncm91bmQiOnsiJGlkIjoiOTYiLCJDb2xvciI6eyIkcmVmIjoiMjAifX0sIklzVmlzaWJsZSI6dHJ1ZSwiV2lkdGgiOjAuMCwiSGVpZ2h0IjowLjAsIkJvcmRlclN0eWxlIjpudWxsLCJQYXJlbnRTdHlsZSI6bnVsbH0sIkhvcml6b250YWxDb25uZWN0b3JTdHlsZSI6eyIkaWQiOiI5NyIsIkxpbmVDb2xvciI6eyIkaWQiOiI5OCIsIiR0eXBlIjoiTkxSRS5Db21tb24uRG9tLlNvbGlkQ29sb3JCcnVzaCwgTkxSRS5Db21tb24iLCJDb2xvciI6eyIkaWQiOiI5OSIsIkEiOjI1NSwiUiI6MjA0LCJHIjoyMDQsIkIiOjIwNH19LCJMaW5lV2VpZ2h0IjoxLjAsIkxpbmVUeXBlIjowLCJQYXJlbnRTdHlsZSI6bnVsbH0sIlZlcnRpY2FsQ29ubmVjdG9yU3R5bGUiOnsiJGlkIjoiMTAwIiwiTGluZUNvbG9yIjp7IiRpZCI6IjEwMSIsIiR0eXBlIjoiTkxSRS5Db21tb24uRG9tLlNvbGlkQ29sb3JCcnVzaCwgTkxSRS5Db21tb24iLCJDb2xvciI6eyIkaWQiOiIxMDI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EwMyIsIk1hcmdpbiI6eyIkaWQiOiIxMDQiLCJUb3AiOjAsIkxlZnQiOjQsIlJpZ2h0Ijo0LCJCb3R0b20iOjB9LCJQYWRkaW5nIjp7IiRpZCI6IjEwNSIsIlRvcCI6MCwiTGVmdCI6MCwiUmlnaHQiOjAsIkJvdHRvbSI6MH0sIkJhY2tncm91bmQiOnsiJGlkIjoiMTA2IiwiQ29sb3IiOnsiJGlkIjoiMTA3IiwiQSI6MjU1LCJSIjowLCJHIjoxMTQsIkIiOjE4OH19LCJJc1Zpc2libGUiOnRydWUsIldpZHRoIjowLjAsIkhlaWdodCI6MTYuMCwiQm9yZGVyU3R5bGUiOnsiJGlkIjoiMTA4IiwiTGluZUNvbG9yIjp7IiRpZCI6IjEwOSIsIiR0eXBlIjoiTkxSRS5Db21tb24uRG9tLlNvbGlkQ29sb3JCcnVzaCwgTkxSRS5Db21tb24iLCJDb2xvciI6eyIkaWQiOiIxMTAiLCJBIjoyNTUsIlIiOjI1NSwiRyI6MCwiQiI6MH19LCJMaW5lV2VpZ2h0IjowLjAsIkxpbmVUeXBlIjowLCJQYXJlbnRTdHlsZSI6bnVsbH0sIlBhcmVudFN0eWxlIjpudWxsfSwiVGl0bGVTdHlsZSI6eyIkaWQiOiIxMTEiLCJGb250U2V0dGluZ3MiOnsiJGlkIjoiMTEyIiwiRm9udFNpemUiOjExLCJGb250TmFtZSI6IkNhbGlicmkiLCJJc0JvbGQiOnRydWUsIklzSXRhbGljIjpmYWxzZSwiSXNVbmRlcmxpbmVkIjpmYWxzZSwiUGFyZW50U3R5bGUiOm51bGx9LCJBdXRvU2l6ZSI6MCwiRm9yZWdyb3VuZCI6eyIkaWQiOiIxMTMiLCJDb2xvciI6eyIkaWQiOiIxMTQiLCJBIjoyNTUsIlIiOjAsIkciOjAsIkIiOjB9fSwiTWF4V2lkdGgiOjk2MC4wLCJNYXhIZWlnaHQiOiJJbmZpbml0eSIsIlNtYXJ0Rm9yZWdyb3VuZElzQWN0aXZlIjpmYWxzZSwiSG9yaXpvbnRhbEFsaWdubWVudCI6MCwiVmVydGljYWxBbGlnbm1lbnQiOjAsIlNtYXJ0Rm9yZWdyb3VuZCI6bnVsbCwiTWFyZ2luIjp7IiRpZCI6IjExNSIsIlRvcCI6MCwiTGVmdCI6MCwiUmlnaHQiOjAsIkJvdHRvbSI6MH0sIlBhZGRpbmciOnsiJGlkIjoiMTE2IiwiVG9wIjowLCJMZWZ0IjowLCJSaWdodCI6MCwiQm90dG9tIjowfSwiQmFja2dyb3VuZCI6eyIkaWQiOiIxMTciLCJDb2xvciI6eyIkcmVmIjoiMjAifX0sIklzVmlzaWJsZSI6dHJ1ZSwiV2lkdGgiOjAuMCwiSGVpZ2h0IjowLjAsIkJvcmRlclN0eWxlIjpudWxsLCJQYXJlbnRTdHlsZSI6bnVsbH0sIkRhdGVTdHlsZSI6eyIkaWQiOiIxMTgiLCJGb250U2V0dGluZ3MiOnsiJGlkIjoiMTE5IiwiRm9udFNpemUiOjEwLCJGb250TmFtZSI6IkNhbGlicmkiLCJJc0JvbGQiOmZhbHNlLCJJc0l0YWxpYyI6ZmFsc2UsIklzVW5kZXJsaW5lZCI6ZmFsc2UsIlBhcmVudFN0eWxlIjpudWxsfSwiQXV0b1NpemUiOjAsIkZvcmVncm91bmQiOnsiJGlkIjoiMTIwIiwiQ29sb3IiOnsiJGlkIjoiMTIxIiwiQSI6MjU1LCJSIjo2OCwiRyI6ODQsIkIiOjEwNn19LCJNYXhXaWR0aCI6MjAwLjAsIk1heEhlaWdodCI6IkluZmluaXR5IiwiU21hcnRGb3JlZ3JvdW5kSXNBY3RpdmUiOmZhbHNlLCJIb3Jpem9udGFsQWxpZ25tZW50IjowLCJWZXJ0aWNhbEFsaWdubWVudCI6MCwiU21hcnRGb3JlZ3JvdW5kIjpudWxsLCJNYXJnaW4iOnsiJGlkIjoiMTIyIiwiVG9wIjowLCJMZWZ0IjowLCJSaWdodCI6MCwiQm90dG9tIjowfSwiUGFkZGluZyI6eyIkaWQiOiIxMjMiLCJUb3AiOjAsIkxlZnQiOjAsIlJpZ2h0IjowLCJCb3R0b20iOjB9LCJCYWNrZ3JvdW5kIjp7IiRpZCI6IjEyNCIsIkNvbG9yIjp7IiRyZWYiOiIyMCJ9fSwiSXNWaXNpYmxlIjp0cnVlLCJXaWR0aCI6MC4wLCJIZWlnaHQiOjAuMCwiQm9yZGVyU3R5bGUiOm51bGwsIlBhcmVudFN0eWxlIjpudWxsfSwiRGF0ZUZvcm1hdCI6eyIkaWQiOiIxMjUiLCJGb3JtYXRTdHJpbmciOiJNL2Qv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iIsIlNoYXBlU3R5bGUiOmZhbHNlLCJUaXRsZVN0eWxlIjpmYWxzZSwiRGF0ZVN0eWxlIjpmYWxzZSwiSG9yaXpvbnRhbENvbm5lY3RvclN0eWxlIjpmYWxzZSwiVmVydGljYWxDb25uZWN0b3JTdHlsZSI6ZmFsc2UsIlBlcmNlbnRhZ2VDb21wbGV0ZVNoYXBlT3BhY2l0eSI6ZmFsc2UsIkR1cmF0aW9uRm9ybWF0IjpmYWxzZSwiRHVyYXRpb25Qb3NpdGlvbiI6ZmFsc2UsIkVuZERhdGVQb3NpdGlvbiI6ZmFsc2UsIklzQmVsb3dUaW1lYmFuZCI6ZmFsc2UsIlBlcmNlbnRhZ2VDb21wbGV0ZWRQb3NpdGlvbiI6ZmFsc2UsIlNoYXBlIjpmYWxzZSwiU2hhcGVUaGlja25lc3MiOmZhbHNlLCJTcGFjaW5nIjpmYWxzZSwiU3RhcnREYXRlUG9zaXRpb24iOmZhbHNlLCJUaXRsZVBvc2l0aW9uIjpmYWxzZSwiRGF0ZUZvcm1hdCI6ZmFsc2UsIklzVmlzaWJsZSI6ZmFsc2UsIk1hcmdpbiI6ZmFsc2V9fSwiU2hvd0VsYXBzZWRUaW1lR3JhZGllbnRTdHlsZSI6ZmFsc2V9LCJTY2FsZSI6eyIkaWQiOiIxMjciLCJTdGFydERhdGUiOiIwMDAxLTAxLTAxVDAwOjAwOjAwIiwiRW5kRGF0ZSI6IjIwMTctMTItMjdUMjM6NTk6MDAiLCJGb3JtYXQiOiJNTU0iLCJUeXBlIjoyLCJBdXRvRGF0ZVJhbmdlIjp0cnVlLCJXb3JraW5nRGF5cyI6MTI3LCJUb2RheU1hcmtlclRleHQiOiJUb2RheSIsIkF1dG9TY2FsZVR5cGUiOnRydWV9LCJNaWxlc3RvbmVzIjpbXSwiVGFza3MiOlt7IiRpZCI6IjEyOCIsIkdyb3VwTmFtZSI6bnVsbCwiU3RhcnREYXRlIjoiMjAxNy0wOC0wMVQwMDowMDowMFoiLCJFbmREYXRlIjoiMjAxNy0wOC0xNVQyMzo1OTowMFoiLCJQZXJjZW50YWdlQ29tcGxldGUiOm51bGwsIlN0eWxlIjp7IiRpZCI6IjEyOSIsIlNoYXBlIjowLCJTaGFwZVRoaWNrbmVzcyI6MSwiRHVyYXRpb25Gb3JtYXQiOjAsIkluY2x1ZGVOb25Xb3JraW5nRGF5c0luRHVyYXRpb24iOmZhbHNlLCJQZXJjZW50YWdlQ29tcGxldGVTdHlsZSI6eyIkaWQiOiIxMzAiLCJGb250U2V0dGluZ3MiOnsiJGlkIjoiMTMxIiwiRm9udFNpemUiOjEwLCJGb250TmFtZSI6IkNhbGlicmkiLCJJc0JvbGQiOmZhbHNlLCJJc0l0YWxpYyI6ZmFsc2UsIklzVW5kZXJsaW5lZCI6ZmFsc2UsIlBhcmVudFN0eWxlIjpudWxsfSwiQXV0b1NpemUiOjAsIkZvcmVncm91bmQiOnsiJGlkIjoiMTMyIiwiQ29sb3IiOnsiJHJlZiI6Ijg2In19LCJNYXhXaWR0aCI6MjAwLjAsIk1heEhlaWdodCI6IkluZmluaXR5IiwiU21hcnRGb3JlZ3JvdW5kSXNBY3RpdmUiOmZhbHNlLCJIb3Jpem9udGFsQWxpZ25tZW50IjowLCJWZXJ0aWNhbEFsaWdubWVudCI6MCwiU21hcnRGb3JlZ3JvdW5kIjpudWxsLCJNYXJnaW4iOnsiJGlkIjoiMTMzIiwiVG9wIjowLCJMZWZ0IjowLCJSaWdodCI6MCwiQm90dG9tIjowfSwiUGFkZGluZyI6eyIkaWQiOiIxMzQiLCJUb3AiOjAsIkxlZnQiOjAsIlJpZ2h0IjowLCJCb3R0b20iOjB9LCJCYWNrZ3JvdW5kIjp7IiRyZWYiOiI4OSJ9LCJJc1Zpc2libGUiOnRydWUsIldpZHRoIjowLjAsIkhlaWdodCI6MC4wLCJCb3JkZXJTdHlsZSI6eyIkaWQiOiIxMzUiLCJMaW5lQ29sb3IiOm51bGwsIkxpbmVXZWlnaHQiOjAuMCwiTGluZVR5cGUiOjAsIlBhcmVudFN0eWxlIjpudWxsfSwiUGFyZW50U3R5bGUiOm51bGx9LCJEdXJhdGlvblN0eWxlIjp7IiRpZCI6IjEzNiIsIkZvbnRTZXR0aW5ncyI6eyIkaWQiOiIxMzciLCJGb250U2l6ZSI6MTAsIkZvbnROYW1lIjoiQ2FsaWJyaSIsIklzQm9sZCI6ZmFsc2UsIklzSXRhbGljIjpmYWxzZSwiSXNVbmRlcmxpbmVkIjpmYWxzZSwiUGFyZW50U3R5bGUiOm51bGx9LCJBdXRvU2l6ZSI6MCwiRm9yZWdyb3VuZCI6eyIkaWQiOiIxMzgiLCJDb2xvciI6eyIkcmVmIjoiOTMifX0sIk1heFdpZHRoIjoyMDAuMCwiTWF4SGVpZ2h0IjoiSW5maW5pdHkiLCJTbWFydEZvcmVncm91bmRJc0FjdGl2ZSI6ZmFsc2UsIkhvcml6b250YWxBbGlnbm1lbnQiOjAsIlZlcnRpY2FsQWxpZ25tZW50IjowLCJTbWFydEZvcmVncm91bmQiOm51bGwsIk1hcmdpbiI6eyIkaWQiOiIxMzkiLCJUb3AiOjAsIkxlZnQiOjAsIlJpZ2h0IjowLCJCb3R0b20iOjB9LCJQYWRkaW5nIjp7IiRpZCI6IjE0MCIsIlRvcCI6MCwiTGVmdCI6MCwiUmlnaHQiOjAsIkJvdHRvbSI6MH0sIkJhY2tncm91bmQiOnsiJHJlZiI6Ijk2In0sIklzVmlzaWJsZSI6dHJ1ZSwiV2lkdGgiOjAuMCwiSGVpZ2h0IjowLjAsIkJvcmRlclN0eWxlIjp7IiRpZCI6IjE0MSIsIkxpbmVDb2xvciI6bnVsbCwiTGluZVdlaWdodCI6MC4wLCJMaW5lVHlwZSI6MCwiUGFyZW50U3R5bGUiOm51bGx9LCJQYXJlbnRTdHlsZSI6bnVsbH0sIkhvcml6b250YWxDb25uZWN0b3JTdHlsZSI6eyIkaWQiOiIxNDIiLCJMaW5lQ29sb3IiOnsiJHJlZiI6Ijk4In0sIkxpbmVXZWlnaHQiOjEuMCwiTGluZVR5cGUiOjAsIlBhcmVudFN0eWxlIjpudWxsfSwiVmVydGljYWxDb25uZWN0b3JTdHlsZSI6eyIkaWQiOiIxNDMiLCJMaW5lQ29sb3IiOnsiJHJlZiI6IjEw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TQ0IiwiTWFyZ2luIjp7IiRpZCI6IjE0NSIsIlRvcCI6MCwiTGVmdCI6NCwiUmlnaHQiOjQsIkJvdHRvbSI6MH0sIlBhZGRpbmciOnsiJGlkIjoiMTQ2IiwiVG9wIjowLCJMZWZ0IjowLCJSaWdodCI6MCwiQm90dG9tIjowfSwiQmFja2dyb3VuZCI6eyIkaWQiOiIxNDciLCJDb2xvciI6eyIkaWQiOiIxNDgiLCJBIjoyNTUsIlIiOjY4LCJHIjoxMTQsIkIiOjE5Nn19LCJJc1Zpc2libGUiOnRydWUsIldpZHRoIjowLjAsIkhlaWdodCI6MTYuMCwiQm9yZGVyU3R5bGUiOnsiJGlkIjoiMTQ5IiwiTGluZUNvbG9yIjp7IiRyZWYiOiIxMDkifSwiTGluZVdlaWdodCI6MC4wLCJMaW5lVHlwZSI6MCwiUGFyZW50U3R5bGUiOm51bGx9LCJQYXJlbnRTdHlsZSI6bnVsbH0sIlRpdGxlU3R5bGUiOnsiJGlkIjoiMTUwIiwiRm9udFNldHRpbmdzIjp7IiRpZCI6IjE1MSIsIkZvbnRTaXplIjoxMSwiRm9udE5hbWUiOiJDYWxpYnJpIiwiSXNCb2xkIjp0cnVlLCJJc0l0YWxpYyI6ZmFsc2UsIklzVW5kZXJsaW5lZCI6ZmFsc2UsIlBhcmVudFN0eWxlIjpudWxsfSwiQXV0b1NpemUiOjAsIkZvcmVncm91bmQiOnsiJGlkIjoiMTUyIiwiQ29sb3IiOnsiJHJlZiI6IjExNCJ9fSwiTWF4V2lkdGgiOjcyMC4wLCJNYXhIZWlnaHQiOiJJbmZpbml0eSIsIlNtYXJ0Rm9yZWdyb3VuZElzQWN0aXZlIjpmYWxzZSwiSG9yaXpvbnRhbEFsaWdubWVudCI6MCwiVmVydGljYWxBbGlnbm1lbnQiOjAsIlNtYXJ0Rm9yZWdyb3VuZCI6bnVsbCwiTWFyZ2luIjp7IiRpZCI6IjE1MyIsIlRvcCI6MCwiTGVmdCI6MCwiUmlnaHQiOjAsIkJvdHRvbSI6MH0sIlBhZGRpbmciOnsiJGlkIjoiMTU0IiwiVG9wIjowLCJMZWZ0IjowLCJSaWdodCI6MCwiQm90dG9tIjowfSwiQmFja2dyb3VuZCI6eyIkcmVmIjoiMTE3In0sIklzVmlzaWJsZSI6dHJ1ZSwiV2lkdGgiOjAuMCwiSGVpZ2h0IjowLjAsIkJvcmRlclN0eWxlIjp7IiRpZCI6IjE1NSIsIkxpbmVDb2xvciI6bnVsbCwiTGluZVdlaWdodCI6MC4wLCJMaW5lVHlwZSI6MCwiUGFyZW50U3R5bGUiOm51bGx9LCJQYXJlbnRTdHlsZSI6bnVsbH0sIkRhdGVTdHlsZSI6eyIkaWQiOiIxNTYiLCJGb250U2V0dGluZ3MiOnsiJGlkIjoiMTU3IiwiRm9udFNpemUiOjEwLCJGb250TmFtZSI6IkNhbGlicmkiLCJJc0JvbGQiOmZhbHNlLCJJc0l0YWxpYyI6ZmFsc2UsIklzVW5kZXJsaW5lZCI6ZmFsc2UsIlBhcmVudFN0eWxlIjpudWxsfSwiQXV0b1NpemUiOjAsIkZvcmVncm91bmQiOnsiJGlkIjoiMTU4IiwiQ29sb3IiOnsiJHJlZiI6IjEyMSJ9fSwiTWF4V2lkdGgiOjIwMC4wLCJNYXhIZWlnaHQiOiJJbmZpbml0eSIsIlNtYXJ0Rm9yZWdyb3VuZElzQWN0aXZlIjpmYWxzZSwiSG9yaXpvbnRhbEFsaWdubWVudCI6MCwiVmVydGljYWxBbGlnbm1lbnQiOjAsIlNtYXJ0Rm9yZWdyb3VuZCI6bnVsbCwiTWFyZ2luIjp7IiRpZCI6IjE1OSIsIlRvcCI6MCwiTGVmdCI6MCwiUmlnaHQiOjAsIkJvdHRvbSI6MH0sIlBhZGRpbmciOnsiJGlkIjoiMTYwIiwiVG9wIjowLCJMZWZ0IjowLCJSaWdodCI6MCwiQm90dG9tIjowfSwiQmFja2dyb3VuZCI6eyIkcmVmIjoiMTI0In0sIklzVmlzaWJsZSI6dHJ1ZSwiV2lkdGgiOjAuMCwiSGVpZ2h0IjowLjAsIkJvcmRlclN0eWxlIjp7IiRpZCI6IjE2MSIsIkxpbmVDb2xvciI6bnVsbCwiTGluZVdlaWdodCI6MC4wLCJMaW5lVHlwZSI6MCwiUGFyZW50U3R5bGUiOm51bGx9LCJQYXJlbnRTdHlsZSI6bnVsbH0sIkRhdGVGb3JtYXQiOnsiJGlkIjoiMTYy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xNjIifSwiSWQiOiJhNTA2OTkwNC03OGYxLTRlMTMtODQ1OC1iMmMwMTZmZjYxZDIiLCJJbXBvcnRJZCI6bnVsbCwiVGl0bGUiOiJMYXJnZXIgSW5nb3QgRGVtb25zdHJhdGlvbiIsIk5vdGUiOm51bGwsIkh5cGVybGluayI6bnVsbCwiSXNDaGFuZ2VkIjpmYWxzZSwiSXNOZXciOmZhbHNlfSx7IiRpZCI6IjE2MyIsIkdyb3VwTmFtZSI6bnVsbCwiU3RhcnREYXRlIjoiMjAxNy0wOS0yMFQwMDowMDowMFoiLCJFbmREYXRlIjoiMjAxNy0xMC0wNVQyMzo1OTowMFoiLCJQZXJjZW50YWdlQ29tcGxldGUiOm51bGwsIlN0eWxlIjp7IiRpZCI6IjE2NCIsIlNoYXBlIjowLCJTaGFwZVRoaWNrbmVzcyI6MSwiRHVyYXRpb25Gb3JtYXQiOjAsIkluY2x1ZGVOb25Xb3JraW5nRGF5c0luRHVyYXRpb24iOmZhbHNlLCJQZXJjZW50YWdlQ29tcGxldGVTdHlsZSI6eyIkaWQiOiIxNjUiLCJGb250U2V0dGluZ3MiOnsiJGlkIjoiMTY2IiwiRm9udFNpemUiOjEwLCJGb250TmFtZSI6IkNhbGlicmkiLCJJc0JvbGQiOmZhbHNlLCJJc0l0YWxpYyI6ZmFsc2UsIklzVW5kZXJsaW5lZCI6ZmFsc2UsIlBhcmVudFN0eWxlIjpudWxsfSwiQXV0b1NpemUiOjAsIkZvcmVncm91bmQiOnsiJGlkIjoiMTY3IiwiQ29sb3IiOnsiJHJlZiI6Ijg2In19LCJNYXhXaWR0aCI6MjAwLjAsIk1heEhlaWdodCI6IkluZmluaXR5IiwiU21hcnRGb3JlZ3JvdW5kSXNBY3RpdmUiOmZhbHNlLCJIb3Jpem9udGFsQWxpZ25tZW50IjowLCJWZXJ0aWNhbEFsaWdubWVudCI6MCwiU21hcnRGb3JlZ3JvdW5kIjpudWxsLCJNYXJnaW4iOnsiJGlkIjoiMTY4IiwiVG9wIjowLCJMZWZ0IjowLCJSaWdodCI6MCwiQm90dG9tIjowfSwiUGFkZGluZyI6eyIkaWQiOiIxNjkiLCJUb3AiOjAsIkxlZnQiOjAsIlJpZ2h0IjowLCJCb3R0b20iOjB9LCJCYWNrZ3JvdW5kIjp7IiRyZWYiOiI4OSJ9LCJJc1Zpc2libGUiOnRydWUsIldpZHRoIjowLjAsIkhlaWdodCI6MC4wLCJCb3JkZXJTdHlsZSI6eyIkaWQiOiIxNzAiLCJMaW5lQ29sb3IiOm51bGwsIkxpbmVXZWlnaHQiOjAuMCwiTGluZVR5cGUiOjAsIlBhcmVudFN0eWxlIjpudWxsfSwiUGFyZW50U3R5bGUiOm51bGx9LCJEdXJhdGlvblN0eWxlIjp7IiRpZCI6IjE3MSIsIkZvbnRTZXR0aW5ncyI6eyIkaWQiOiIxNzIiLCJGb250U2l6ZSI6MTAsIkZvbnROYW1lIjoiQ2FsaWJyaSIsIklzQm9sZCI6ZmFsc2UsIklzSXRhbGljIjpmYWxzZSwiSXNVbmRlcmxpbmVkIjpmYWxzZSwiUGFyZW50U3R5bGUiOm51bGx9LCJBdXRvU2l6ZSI6MCwiRm9yZWdyb3VuZCI6eyIkaWQiOiIxNzMiLCJDb2xvciI6eyIkcmVmIjoiOTMifX0sIk1heFdpZHRoIjoyMDAuMCwiTWF4SGVpZ2h0IjoiSW5maW5pdHkiLCJTbWFydEZvcmVncm91bmRJc0FjdGl2ZSI6ZmFsc2UsIkhvcml6b250YWxBbGlnbm1lbnQiOjAsIlZlcnRpY2FsQWxpZ25tZW50IjowLCJTbWFydEZvcmVncm91bmQiOm51bGwsIk1hcmdpbiI6eyIkaWQiOiIxNzQiLCJUb3AiOjAsIkxlZnQiOjAsIlJpZ2h0IjowLCJCb3R0b20iOjB9LCJQYWRkaW5nIjp7IiRpZCI6IjE3NSIsIlRvcCI6MCwiTGVmdCI6MCwiUmlnaHQiOjAsIkJvdHRvbSI6MH0sIkJhY2tncm91bmQiOnsiJHJlZiI6Ijk2In0sIklzVmlzaWJsZSI6dHJ1ZSwiV2lkdGgiOjAuMCwiSGVpZ2h0IjowLjAsIkJvcmRlclN0eWxlIjp7IiRpZCI6IjE3NiIsIkxpbmVDb2xvciI6bnVsbCwiTGluZVdlaWdodCI6MC4wLCJMaW5lVHlwZSI6MCwiUGFyZW50U3R5bGUiOm51bGx9LCJQYXJlbnRTdHlsZSI6bnVsbH0sIkhvcml6b250YWxDb25uZWN0b3JTdHlsZSI6eyIkaWQiOiIxNzciLCJMaW5lQ29sb3IiOnsiJHJlZiI6Ijk4In0sIkxpbmVXZWlnaHQiOjEuMCwiTGluZVR5cGUiOjAsIlBhcmVudFN0eWxlIjpudWxsfSwiVmVydGljYWxDb25uZWN0b3JTdHlsZSI6eyIkaWQiOiIxNzgiLCJMaW5lQ29sb3IiOnsiJHJlZiI6IjEw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Tc5IiwiTWFyZ2luIjp7IiRpZCI6IjE4MCIsIlRvcCI6MCwiTGVmdCI6NCwiUmlnaHQiOjQsIkJvdHRvbSI6MH0sIlBhZGRpbmciOnsiJGlkIjoiMTgxIiwiVG9wIjowLCJMZWZ0IjowLCJSaWdodCI6MCwiQm90dG9tIjowfSwiQmFja2dyb3VuZCI6eyIkaWQiOiIxODIiLCJDb2xvciI6eyIkaWQiOiIxODMiLCJBIjoyNTUsIlIiOjY4LCJHIjoxMTQsIkIiOjE5Nn19LCJJc1Zpc2libGUiOnRydWUsIldpZHRoIjowLjAsIkhlaWdodCI6MTYuMCwiQm9yZGVyU3R5bGUiOnsiJGlkIjoiMTg0IiwiTGluZUNvbG9yIjp7IiRyZWYiOiIxMDkifSwiTGluZVdlaWdodCI6MC4wLCJMaW5lVHlwZSI6MCwiUGFyZW50U3R5bGUiOm51bGx9LCJQYXJlbnRTdHlsZSI6bnVsbH0sIlRpdGxlU3R5bGUiOnsiJGlkIjoiMTg1IiwiRm9udFNldHRpbmdzIjp7IiRpZCI6IjE4NiIsIkZvbnRTaXplIjoxMSwiRm9udE5hbWUiOiJDYWxpYnJpIiwiSXNCb2xkIjp0cnVlLCJJc0l0YWxpYyI6ZmFsc2UsIklzVW5kZXJsaW5lZCI6ZmFsc2UsIlBhcmVudFN0eWxlIjpudWxsfSwiQXV0b1NpemUiOjAsIkZvcmVncm91bmQiOnsiJGlkIjoiMTg3IiwiQ29sb3IiOnsiJHJlZiI6IjExNCJ9fSwiTWF4V2lkdGgiOjk2MC4wLCJNYXhIZWlnaHQiOiJJbmZpbml0eSIsIlNtYXJ0Rm9yZWdyb3VuZElzQWN0aXZlIjpmYWxzZSwiSG9yaXpvbnRhbEFsaWdubWVudCI6MCwiVmVydGljYWxBbGlnbm1lbnQiOjAsIlNtYXJ0Rm9yZWdyb3VuZCI6bnVsbCwiTWFyZ2luIjp7IiRpZCI6IjE4OCIsIlRvcCI6MCwiTGVmdCI6MCwiUmlnaHQiOjAsIkJvdHRvbSI6MH0sIlBhZGRpbmciOnsiJGlkIjoiMTg5IiwiVG9wIjowLCJMZWZ0IjowLCJSaWdodCI6MCwiQm90dG9tIjowfSwiQmFja2dyb3VuZCI6eyIkcmVmIjoiMTE3In0sIklzVmlzaWJsZSI6dHJ1ZSwiV2lkdGgiOjAuMCwiSGVpZ2h0IjowLjAsIkJvcmRlclN0eWxlIjp7IiRpZCI6IjE5MCIsIkxpbmVDb2xvciI6bnVsbCwiTGluZVdlaWdodCI6MC4wLCJMaW5lVHlwZSI6MCwiUGFyZW50U3R5bGUiOm51bGx9LCJQYXJlbnRTdHlsZSI6bnVsbH0sIkRhdGVTdHlsZSI6eyIkaWQiOiIxOTEiLCJGb250U2V0dGluZ3MiOnsiJGlkIjoiMTkyIiwiRm9udFNpemUiOjEwLCJGb250TmFtZSI6IkNhbGlicmkiLCJJc0JvbGQiOmZhbHNlLCJJc0l0YWxpYyI6ZmFsc2UsIklzVW5kZXJsaW5lZCI6ZmFsc2UsIlBhcmVudFN0eWxlIjpudWxsfSwiQXV0b1NpemUiOjAsIkZvcmVncm91bmQiOnsiJGlkIjoiMTkzIiwiQ29sb3IiOnsiJHJlZiI6IjEyMSJ9fSwiTWF4V2lkdGgiOjIwMC4wLCJNYXhIZWlnaHQiOiJJbmZpbml0eSIsIlNtYXJ0Rm9yZWdyb3VuZElzQWN0aXZlIjpmYWxzZSwiSG9yaXpvbnRhbEFsaWdubWVudCI6MCwiVmVydGljYWxBbGlnbm1lbnQiOjAsIlNtYXJ0Rm9yZWdyb3VuZCI6bnVsbCwiTWFyZ2luIjp7IiRpZCI6IjE5NCIsIlRvcCI6MCwiTGVmdCI6MCwiUmlnaHQiOjAsIkJvdHRvbSI6MH0sIlBhZGRpbmciOnsiJGlkIjoiMTk1IiwiVG9wIjowLCJMZWZ0IjowLCJSaWdodCI6MCwiQm90dG9tIjowfSwiQmFja2dyb3VuZCI6eyIkcmVmIjoiMTI0In0sIklzVmlzaWJsZSI6dHJ1ZSwiV2lkdGgiOjAuMCwiSGVpZ2h0IjowLjAsIkJvcmRlclN0eWxlIjp7IiRpZCI6IjE5NiIsIkxpbmVDb2xvciI6bnVsbCwiTGluZVdlaWdodCI6MC4wLCJMaW5lVHlwZSI6MCwiUGFyZW50U3R5bGUiOm51bGx9LCJQYXJlbnRTdHlsZSI6bnVsbH0sIkRhdGVGb3JtYXQiOnsiJGlkIjoiMTk3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sIlNtYXJ0RHVyYXRpb25BY3RpdmF0ZWQiOmZhbHNlLCJEYXRlRm9ybWF0Ijp7IiRyZWYiOiIxOTcifSwiSWQiOiJjYTJmYjQ1Yi0yODY5LTQ5ZTYtYjk2Mi04Y2FjYTQzZmI3YTMiLCJJbXBvcnRJZCI6bnVsbCwiVGl0bGUiOiJUaGlyZCAoQ29wZXItIFBsYXRpbnVtKSBJbmdvdCBEZW1vbnN0cmF0aW9uIiwiTm90ZSI6bnVsbCwiSHlwZXJsaW5rIjpudWxsLCJJc0NoYW5nZWQiOmZhbHNlLCJJc05ldyI6ZmFsc2V9LHsiJGlkIjoiMTk4IiwiR3JvdXBOYW1lIjpudWxsLCJTdGFydERhdGUiOiIyMDE3LTEwLTIwVDAwOjAwOjAwWiIsIkVuZERhdGUiOiIyMDE3LTEyLTA4VDIzOjU5OjAwWiIsIlBlcmNlbnRhZ2VDb21wbGV0ZSI6bnVsbCwiU3R5bGUiOnsiJGlkIjoiMTk5IiwiU2hhcGUiOjAsIlNoYXBlVGhpY2tuZXNzIjoxLCJEdXJhdGlvbkZvcm1hdCI6MCwiSW5jbHVkZU5vbldvcmtpbmdEYXlzSW5EdXJhdGlvbiI6ZmFsc2UsIlBlcmNlbnRhZ2VDb21wbGV0ZVN0eWxlIjp7IiRpZCI6IjIwMCIsIkZvbnRTZXR0aW5ncyI6eyIkaWQiOiIyMDE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TWFyZ2luIjp7IiRyZWYiOiI4NyJ9LCJQYWRkaW5nIjp7IiRyZWYiOiI4OCJ9LCJCYWNrZ3JvdW5kIjp7IiRyZWYiOiI4OSJ9LCJJc1Zpc2libGUiOnRydWUsIldpZHRoIjowLjAsIkhlaWdodCI6MC4wLCJCb3JkZXJTdHlsZSI6eyIkaWQiOiIyMDIiLCJMaW5lQ29sb3IiOm51bGwsIkxpbmVXZWlnaHQiOjAuMCwiTGluZVR5cGUiOjAsIlBhcmVudFN0eWxlIjpudWxsfSwiUGFyZW50U3R5bGUiOm51bGx9LCJEdXJhdGlvblN0eWxlIjp7IiRpZCI6IjIwMyIsIkZvbnRTZXR0aW5ncyI6eyIkaWQiOiIyMDQiLCJGb250U2l6ZSI6MTAsIkZvbnROYW1lIjoiQ2FsaWJyaSIsIklzQm9sZCI6ZmFsc2UsIklzSXRhbGljIjpmYWxzZSwiSXNVbmRlcmxpbmVkIjpmYWxzZSwiUGFyZW50U3R5bGUiOm51bGx9LCJBdXRvU2l6ZSI6MCwiRm9yZWdyb3VuZCI6eyIkcmVmIjoiOTIifSwiTWF4V2lkdGgiOjIwMC4wLCJNYXhIZWlnaHQiOiJJbmZpbml0eSIsIlNtYXJ0Rm9yZWdyb3VuZElzQWN0aXZlIjpmYWxzZSwiSG9yaXpvbnRhbEFsaWdubWVudCI6MCwiVmVydGljYWxBbGlnbm1lbnQiOjAsIlNtYXJ0Rm9yZWdyb3VuZCI6bnVsbCwiTWFyZ2luIjp7IiRyZWYiOiI5NCJ9LCJQYWRkaW5nIjp7IiRyZWYiOiI5NSJ9LCJCYWNrZ3JvdW5kIjp7IiRyZWYiOiI5NiJ9LCJJc1Zpc2libGUiOnRydWUsIldpZHRoIjowLjAsIkhlaWdodCI6MC4wLCJCb3JkZXJTdHlsZSI6eyIkaWQiOiIyMDUiLCJMaW5lQ29sb3IiOm51bGwsIkxpbmVXZWlnaHQiOjAuMCwiTGluZVR5cGUiOjAsIlBhcmVudFN0eWxlIjpudWxsfSwiUGFyZW50U3R5bGUiOm51bGx9LCJIb3Jpem9udGFsQ29ubmVjdG9yU3R5bGUiOnsiJGlkIjoiMjA2IiwiTGluZUNvbG9yIjp7IiRyZWYiOiI5OCJ9LCJMaW5lV2VpZ2h0IjoxLjAsIkxpbmVUeXBlIjowLCJQYXJlbnRTdHlsZSI6bnVsbH0sIlZlcnRpY2FsQ29ubmVjdG9yU3R5bGUiOnsiJGlkIjoiMjA3IiwiTGluZUNvbG9yIjp7IiRyZWYiOiIxMDE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IwOCIsIk1hcmdpbiI6eyIkcmVmIjoiMTA0In0sIlBhZGRpbmciOnsiJHJlZiI6IjEwNSJ9LCJCYWNrZ3JvdW5kIjp7IiRpZCI6IjIwOSIsIkNvbG9yIjp7IiRpZCI6IjIxMCIsIkEiOjI1NSwiUiI6NjgsIkciOjExNCwiQiI6MTk2fX0sIklzVmlzaWJsZSI6dHJ1ZSwiV2lkdGgiOjAuMCwiSGVpZ2h0IjoxNi4wLCJCb3JkZXJTdHlsZSI6eyIkaWQiOiIyMTEiLCJMaW5lQ29sb3IiOnsiJHJlZiI6IjEwOSJ9LCJMaW5lV2VpZ2h0IjowLjAsIkxpbmVUeXBlIjowLCJQYXJlbnRTdHlsZSI6bnVsbH0sIlBhcmVudFN0eWxlIjpudWxsfSwiVGl0bGVTdHlsZSI6eyIkaWQiOiIyMTIiLCJGb250U2V0dGluZ3MiOnsiJGlkIjoiMjEzIiwiRm9udFNpemUiOjExLCJGb250TmFtZSI6IkNhbGlicmkiLCJJc0JvbGQiOnRydWUsIklzSXRhbGljIjpmYWxzZSwiSXNVbmRlcmxpbmVkIjpmYWxzZSwiUGFyZW50U3R5bGUiOm51bGx9LCJBdXRvU2l6ZSI6MiwiRm9yZWdyb3VuZCI6eyIkcmVmIjoiMTEzIn0sIk1heFdpZHRoIjoxNzIuOTM4NzM1OTYxOTE0MDYsIk1heEhlaWdodCI6IkluZmluaXR5IiwiU21hcnRGb3JlZ3JvdW5kSXNBY3RpdmUiOmZhbHNlLCJIb3Jpem9udGFsQWxpZ25tZW50IjowLCJWZXJ0aWNhbEFsaWdubWVudCI6MCwiU21hcnRGb3JlZ3JvdW5kIjpudWxsLCJNYXJnaW4iOnsiJHJlZiI6IjExNSJ9LCJQYWRkaW5nIjp7IiRyZWYiOiIxMTYifSwiQmFja2dyb3VuZCI6eyIkcmVmIjoiMTE3In0sIklzVmlzaWJsZSI6dHJ1ZSwiV2lkdGgiOjAuMCwiSGVpZ2h0IjowLjAsIkJvcmRlclN0eWxlIjp7IiRpZCI6IjIxNCIsIkxpbmVDb2xvciI6bnVsbCwiTGluZVdlaWdodCI6MC4wLCJMaW5lVHlwZSI6MCwiUGFyZW50U3R5bGUiOm51bGx9LCJQYXJlbnRTdHlsZSI6bnVsbH0sIkRhdGVTdHlsZSI6eyIkaWQiOiIyMTUiLCJGb250U2V0dGluZ3MiOnsiJGlkIjoiMjE2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NYXJnaW4iOnsiJHJlZiI6IjEyMiJ9LCJQYWRkaW5nIjp7IiRyZWYiOiIxMjMifSwiQmFja2dyb3VuZCI6eyIkcmVmIjoiMTI0In0sIklzVmlzaWJsZSI6dHJ1ZSwiV2lkdGgiOjAuMCwiSGVpZ2h0IjowLjAsIkJvcmRlclN0eWxlIjp7IiRpZCI6IjIxNyIsIkxpbmVDb2xvciI6bnVsbCwiTGluZVdlaWdodCI6MC4wLCJMaW5lVHlwZSI6MCwiUGFyZW50U3R5bGUiOm51bGx9LCJQYXJlbnRTdHlsZSI6bnVsbH0sIkRhdGVGb3JtYXQiOnsiJHJlZiI6IjEyNSJ9LCJJc1Zpc2libGUiOnRydWUsIlBhcmVudFN0eWxlIjpudWxsfSwiSW5kZXgiOjMsIlNtYXJ0RHVyYXRpb25BY3RpdmF0ZWQiOmZhbHNlLCJEYXRlRm9ybWF0Ijp7IiRyZWYiOiIxMjUifSwiSWQiOiIwMDBjNDYwZi1hMTRmLTRhYzctOGVjZS04OTYxZmFjOTRjZGQiLCJJbXBvcnRJZCI6bnVsbCwiVGl0bGUiOiIyLDAwMCBQb3VuZCBQbHVzIEh5cGVyIENvbmNlbnRyYXRlIiwiTm90ZSI6bnVsbCwiSHlwZXJsaW5rIjpudWxsLCJJc0NoYW5nZWQiOmZhbHNlLCJJc05ldyI6ZmFsc2V9LHsiJGlkIjoiMjE4IiwiR3JvdXBOYW1lIjpudWxsLCJTdGFydERhdGUiOiIyMDE3LTEyLTI3VDAwOjAwOjAwWiIsIkVuZERhdGUiOiIyMDE3LTEyLTI3VDIzOjU5OjAwWiIsIlBlcmNlbnRhZ2VDb21wbGV0ZSI6bnVsbCwiU3R5bGUiOnsiJGlkIjoiMjE5IiwiU2hhcGUiOjAsIlNoYXBlVGhpY2tuZXNzIjoxLCJEdXJhdGlvbkZvcm1hdCI6MCwiSW5jbHVkZU5vbldvcmtpbmdEYXlzSW5EdXJhdGlvbiI6ZmFsc2UsIlBlcmNlbnRhZ2VDb21wbGV0ZVN0eWxlIjp7IiRpZCI6IjIyMCIsIkZvbnRTZXR0aW5ncyI6eyIkaWQiOiIyMjE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TWFyZ2luIjp7IiRyZWYiOiI4NyJ9LCJQYWRkaW5nIjp7IiRyZWYiOiI4OCJ9LCJCYWNrZ3JvdW5kIjp7IiRyZWYiOiI4OSJ9LCJJc1Zpc2libGUiOnRydWUsIldpZHRoIjowLjAsIkhlaWdodCI6MC4wLCJCb3JkZXJTdHlsZSI6eyIkaWQiOiIyMjIiLCJMaW5lQ29sb3IiOm51bGwsIkxpbmVXZWlnaHQiOjAuMCwiTGluZVR5cGUiOjAsIlBhcmVudFN0eWxlIjpudWxsfSwiUGFyZW50U3R5bGUiOm51bGx9LCJEdXJhdGlvblN0eWxlIjp7IiRpZCI6IjIyMyIsIkZvbnRTZXR0aW5ncyI6eyIkaWQiOiIyMjQiLCJGb250U2l6ZSI6MTAsIkZvbnROYW1lIjoiQ2FsaWJyaSIsIklzQm9sZCI6ZmFsc2UsIklzSXRhbGljIjpmYWxzZSwiSXNVbmRlcmxpbmVkIjpmYWxzZSwiUGFyZW50U3R5bGUiOm51bGx9LCJBdXRvU2l6ZSI6MCwiRm9yZWdyb3VuZCI6eyIkcmVmIjoiOTIifSwiTWF4V2lkdGgiOjIwMC4wLCJNYXhIZWlnaHQiOiJJbmZpbml0eSIsIlNtYXJ0Rm9yZWdyb3VuZElzQWN0aXZlIjpmYWxzZSwiSG9yaXpvbnRhbEFsaWdubWVudCI6MCwiVmVydGljYWxBbGlnbm1lbnQiOjAsIlNtYXJ0Rm9yZWdyb3VuZCI6bnVsbCwiTWFyZ2luIjp7IiRyZWYiOiI5NCJ9LCJQYWRkaW5nIjp7IiRyZWYiOiI5NSJ9LCJCYWNrZ3JvdW5kIjp7IiRyZWYiOiI5NiJ9LCJJc1Zpc2libGUiOnRydWUsIldpZHRoIjowLjAsIkhlaWdodCI6MC4wLCJCb3JkZXJTdHlsZSI6eyIkaWQiOiIyMjUiLCJMaW5lQ29sb3IiOm51bGwsIkxpbmVXZWlnaHQiOjAuMCwiTGluZVR5cGUiOjAsIlBhcmVudFN0eWxlIjpudWxsfSwiUGFyZW50U3R5bGUiOm51bGx9LCJIb3Jpem9udGFsQ29ubmVjdG9yU3R5bGUiOnsiJGlkIjoiMjI2IiwiTGluZUNvbG9yIjp7IiRyZWYiOiI5OCJ9LCJMaW5lV2VpZ2h0IjoxLjAsIkxpbmVUeXBlIjowLCJQYXJlbnRTdHlsZSI6bnVsbH0sIlZlcnRpY2FsQ29ubmVjdG9yU3R5bGUiOnsiJGlkIjoiMjI3IiwiTGluZUNvbG9yIjp7IiRyZWYiOiIxMDE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IyOCIsIk1hcmdpbiI6eyIkcmVmIjoiMTA0In0sIlBhZGRpbmciOnsiJHJlZiI6IjEwNSJ9LCJCYWNrZ3JvdW5kIjp7IiRpZCI6IjIyOSIsIkNvbG9yIjp7IiRpZCI6IjIzMCIsIkEiOjI1NSwiUiI6NjgsIkciOjExNCwiQiI6MTk2fX0sIklzVmlzaWJsZSI6dHJ1ZSwiV2lkdGgiOjAuMCwiSGVpZ2h0IjoxNi4wLCJCb3JkZXJTdHlsZSI6eyIkaWQiOiIyMzEiLCJMaW5lQ29sb3IiOnsiJHJlZiI6IjEwOSJ9LCJMaW5lV2VpZ2h0IjowLjAsIkxpbmVUeXBlIjowLCJQYXJlbnRTdHlsZSI6bnVsbH0sIlBhcmVudFN0eWxlIjpudWxsfSwiVGl0bGVTdHlsZSI6eyIkaWQiOiIyMzIiLCJGb250U2V0dGluZ3MiOnsiJGlkIjoiMjMzIiwiRm9udFNpemUiOjExLCJGb250TmFtZSI6IkNhbGlicmkiLCJJc0JvbGQiOnRydWUsIklzSXRhbGljIjpmYWxzZSwiSXNVbmRlcmxpbmVkIjpmYWxzZSwiUGFyZW50U3R5bGUiOm51bGx9LCJBdXRvU2l6ZSI6MCwiRm9yZWdyb3VuZCI6eyIkcmVmIjoiMTEzIn0sIk1heFdpZHRoIjo3MjAuMCwiTWF4SGVpZ2h0IjoiSW5maW5pdHkiLCJTbWFydEZvcmVncm91bmRJc0FjdGl2ZSI6ZmFsc2UsIkhvcml6b250YWxBbGlnbm1lbnQiOjAsIlZlcnRpY2FsQWxpZ25tZW50IjowLCJTbWFydEZvcmVncm91bmQiOm51bGwsIk1hcmdpbiI6eyIkcmVmIjoiMTE1In0sIlBhZGRpbmciOnsiJHJlZiI6IjExNiJ9LCJCYWNrZ3JvdW5kIjp7IiRyZWYiOiIxMTcifSwiSXNWaXNpYmxlIjp0cnVlLCJXaWR0aCI6MC4wLCJIZWlnaHQiOjAuMCwiQm9yZGVyU3R5bGUiOnsiJGlkIjoiMjM0IiwiTGluZUNvbG9yIjpudWxsLCJMaW5lV2VpZ2h0IjowLjAsIkxpbmVUeXBlIjowLCJQYXJlbnRTdHlsZSI6bnVsbH0sIlBhcmVudFN0eWxlIjpudWxsfSwiRGF0ZVN0eWxlIjp7IiRpZCI6IjIzNSIsIkZvbnRTZXR0aW5ncyI6eyIkaWQiOiIyMzYiLCJGb250U2l6ZSI6MTAsIkZvbnROYW1lIjoiQ2FsaWJyaSIsIklzQm9sZCI6ZmFsc2UsIklzSXRhbGljIjpmYWxzZSwiSXNVbmRlcmxpbmVkIjpmYWxzZSwiUGFyZW50U3R5bGUiOm51bGx9LCJBdXRvU2l6ZSI6MCwiRm9yZWdyb3VuZCI6eyIkcmVmIjoiMTIwIn0sIk1heFdpZHRoIjoyMDAuMCwiTWF4SGVpZ2h0IjoiSW5maW5pdHkiLCJTbWFydEZvcmVncm91bmRJc0FjdGl2ZSI6ZmFsc2UsIkhvcml6b250YWxBbGlnbm1lbnQiOjAsIlZlcnRpY2FsQWxpZ25tZW50IjowLCJTbWFydEZvcmVncm91bmQiOm51bGwsIk1hcmdpbiI6eyIkcmVmIjoiMTIyIn0sIlBhZGRpbmciOnsiJHJlZiI6IjEyMyJ9LCJCYWNrZ3JvdW5kIjp7IiRyZWYiOiIxMjQifSwiSXNWaXNpYmxlIjp0cnVlLCJXaWR0aCI6MC4wLCJIZWlnaHQiOjAuMCwiQm9yZGVyU3R5bGUiOnsiJGlkIjoiMjM3IiwiTGluZUNvbG9yIjpudWxsLCJMaW5lV2VpZ2h0IjowLjAsIkxpbmVUeXBlIjowLCJQYXJlbnRTdHlsZSI6bnVsbH0sIlBhcmVudFN0eWxlIjpudWxsfSwiRGF0ZUZvcm1hdCI6eyIkcmVmIjoiMTI1In0sIklzVmlzaWJsZSI6dHJ1ZSwiUGFyZW50U3R5bGUiOm51bGx9LCJJbmRleCI6NCwiU21hcnREdXJhdGlvbkFjdGl2YXRlZCI6ZmFsc2UsIkRhdGVGb3JtYXQiOnsiJHJlZiI6IjEyNSJ9LCJJZCI6ImJkNTQyNzNiLWQyOTctNDEzZi1iYjEzLTNhNWNhZTgzYTI2MiIsIkltcG9ydElkIjpudWxsLCJUaXRsZSI6IlNhbGUgb2YgSHlwZXIgQ29uY2VudHJhdGVzIiwiTm90ZSI6bnVsbCwiSHlwZXJsaW5rIjpudWxsLCJJc0NoYW5nZWQiOmZhbHNlLCJJc05ldyI6ZmFsc2V9XSwiTXNQcm9qZWN0SXRlbXNUcmVlIjp7IiRpZCI6IjIzOCIsIlJvb3QiOnsiSW1wb3J0SWQiOm51bGwsIklzSW1wb3J0ZWQiOmZhbHNlLCJDaGlsZHJlbiI6W119fSwiTWV0YWRhdGEiOnsiJGlkIjoiMjM5In0sIlNldHRpbmdzIjp7IiRpZCI6IjI0MCIsIkltcGFPcHRpb25zIjp7IiRpZCI6IjI0MS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MjQyIiwiVXNlVGltZSI6ZmFsc2UsIldvcmtEYXlTdGFydCI6IjAwOjAwOjAwIiwiV29ya0RheUVuZCI6IjIzOjU5OjAwIn0sIkxhc3RVc2VkVGVtcGxhdGVJZCI6IjczNTViNjMzLWFjNjYtNDUyOC04YjRkLTI5OWZhZWRjOWVlOSJ9"/>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0</TotalTime>
  <Words>327</Words>
  <Application>Microsoft Macintosh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Calibri Light</vt:lpstr>
      <vt:lpstr>Rockwell</vt:lpstr>
      <vt:lpstr>Wingdings</vt:lpstr>
      <vt:lpstr>Atlas</vt:lpstr>
      <vt:lpstr>El Capitan Pilot Operation  Time-Line</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2018-01-11T21:32:40Z</dcterms:created>
  <dcterms:modified xsi:type="dcterms:W3CDTF">2018-01-24T18:39:43Z</dcterms:modified>
</cp:coreProperties>
</file>